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notesMasterIdLst>
    <p:notesMasterId r:id="rId1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2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4" Type="http://schemas.openxmlformats.org/officeDocument/2006/relationships/image" Target="../media/image-1-4.png"/><Relationship Id="rId5" Type="http://schemas.openxmlformats.org/officeDocument/2006/relationships/image" Target="../media/image-1-5.png"/><Relationship Id="rId6" Type="http://schemas.openxmlformats.org/officeDocument/2006/relationships/image" Target="../media/image-1-6.png"/><Relationship Id="rId7" Type="http://schemas.openxmlformats.org/officeDocument/2006/relationships/image" Target="../media/image-1-7.png"/><Relationship Id="rId8" Type="http://schemas.openxmlformats.org/officeDocument/2006/relationships/image" Target="../media/image-1-8.png"/><Relationship Id="rId9" Type="http://schemas.openxmlformats.org/officeDocument/2006/relationships/slideLayout" Target="../slideLayouts/slideLayout1.xml"/><Relationship Id="rId10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image" Target="../media/image-10-4.png"/><Relationship Id="rId5" Type="http://schemas.openxmlformats.org/officeDocument/2006/relationships/image" Target="../media/image-10-5.png"/><Relationship Id="rId6" Type="http://schemas.openxmlformats.org/officeDocument/2006/relationships/image" Target="../media/image-10-6.png"/><Relationship Id="rId7" Type="http://schemas.openxmlformats.org/officeDocument/2006/relationships/image" Target="../media/image-10-7.png"/><Relationship Id="rId8" Type="http://schemas.openxmlformats.org/officeDocument/2006/relationships/image" Target="../media/image-10-8.png"/><Relationship Id="rId9" Type="http://schemas.openxmlformats.org/officeDocument/2006/relationships/image" Target="../media/image-10-9.png"/><Relationship Id="rId10" Type="http://schemas.openxmlformats.org/officeDocument/2006/relationships/image" Target="../media/image-10-10.png"/><Relationship Id="rId11" Type="http://schemas.openxmlformats.org/officeDocument/2006/relationships/image" Target="../media/image-10-11.png"/><Relationship Id="rId12" Type="http://schemas.openxmlformats.org/officeDocument/2006/relationships/image" Target="../media/image-10-12.png"/><Relationship Id="rId13" Type="http://schemas.openxmlformats.org/officeDocument/2006/relationships/image" Target="../media/image-10-13.png"/><Relationship Id="rId14" Type="http://schemas.openxmlformats.org/officeDocument/2006/relationships/image" Target="../media/image-10-14.png"/><Relationship Id="rId15" Type="http://schemas.openxmlformats.org/officeDocument/2006/relationships/image" Target="../media/image-10-15.png"/><Relationship Id="rId16" Type="http://schemas.openxmlformats.org/officeDocument/2006/relationships/image" Target="../media/image-10-16.png"/><Relationship Id="rId17" Type="http://schemas.openxmlformats.org/officeDocument/2006/relationships/slideLayout" Target="../slideLayouts/slideLayout1.xml"/><Relationship Id="rId18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image" Target="../media/image-11-2.png"/><Relationship Id="rId3" Type="http://schemas.openxmlformats.org/officeDocument/2006/relationships/image" Target="../media/image-11-3.png"/><Relationship Id="rId4" Type="http://schemas.openxmlformats.org/officeDocument/2006/relationships/image" Target="../media/image-11-4.png"/><Relationship Id="rId5" Type="http://schemas.openxmlformats.org/officeDocument/2006/relationships/image" Target="../media/image-11-5.png"/><Relationship Id="rId6" Type="http://schemas.openxmlformats.org/officeDocument/2006/relationships/image" Target="../media/image-11-6.png"/><Relationship Id="rId7" Type="http://schemas.openxmlformats.org/officeDocument/2006/relationships/image" Target="../media/image-11-7.png"/><Relationship Id="rId8" Type="http://schemas.openxmlformats.org/officeDocument/2006/relationships/image" Target="../media/image-11-8.png"/><Relationship Id="rId9" Type="http://schemas.openxmlformats.org/officeDocument/2006/relationships/image" Target="../media/image-11-9.png"/><Relationship Id="rId10" Type="http://schemas.openxmlformats.org/officeDocument/2006/relationships/image" Target="../media/image-11-10.png"/><Relationship Id="rId11" Type="http://schemas.openxmlformats.org/officeDocument/2006/relationships/image" Target="../media/image-11-11.png"/><Relationship Id="rId12" Type="http://schemas.openxmlformats.org/officeDocument/2006/relationships/image" Target="../media/image-11-12.png"/><Relationship Id="rId13" Type="http://schemas.openxmlformats.org/officeDocument/2006/relationships/image" Target="../media/image-11-13.png"/><Relationship Id="rId14" Type="http://schemas.openxmlformats.org/officeDocument/2006/relationships/image" Target="../media/image-11-14.png"/><Relationship Id="rId15" Type="http://schemas.openxmlformats.org/officeDocument/2006/relationships/image" Target="../media/image-11-15.png"/><Relationship Id="rId16" Type="http://schemas.openxmlformats.org/officeDocument/2006/relationships/image" Target="../media/image-11-16.png"/><Relationship Id="rId17" Type="http://schemas.openxmlformats.org/officeDocument/2006/relationships/image" Target="../media/image-11-17.png"/><Relationship Id="rId18" Type="http://schemas.openxmlformats.org/officeDocument/2006/relationships/slideLayout" Target="../slideLayouts/slideLayout1.xml"/><Relationship Id="rId19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image" Target="../media/image-12-2.png"/><Relationship Id="rId3" Type="http://schemas.openxmlformats.org/officeDocument/2006/relationships/image" Target="../media/image-12-3.png"/><Relationship Id="rId4" Type="http://schemas.openxmlformats.org/officeDocument/2006/relationships/image" Target="../media/image-12-4.png"/><Relationship Id="rId5" Type="http://schemas.openxmlformats.org/officeDocument/2006/relationships/image" Target="../media/image-12-5.png"/><Relationship Id="rId6" Type="http://schemas.openxmlformats.org/officeDocument/2006/relationships/image" Target="../media/image-12-6.png"/><Relationship Id="rId7" Type="http://schemas.openxmlformats.org/officeDocument/2006/relationships/image" Target="../media/image-12-7.png"/><Relationship Id="rId8" Type="http://schemas.openxmlformats.org/officeDocument/2006/relationships/image" Target="../media/image-12-8.png"/><Relationship Id="rId9" Type="http://schemas.openxmlformats.org/officeDocument/2006/relationships/image" Target="../media/image-12-9.png"/><Relationship Id="rId10" Type="http://schemas.openxmlformats.org/officeDocument/2006/relationships/image" Target="../media/image-12-10.png"/><Relationship Id="rId11" Type="http://schemas.openxmlformats.org/officeDocument/2006/relationships/image" Target="../media/image-12-11.png"/><Relationship Id="rId12" Type="http://schemas.openxmlformats.org/officeDocument/2006/relationships/image" Target="../media/image-12-12.png"/><Relationship Id="rId13" Type="http://schemas.openxmlformats.org/officeDocument/2006/relationships/image" Target="../media/image-12-13.png"/><Relationship Id="rId14" Type="http://schemas.openxmlformats.org/officeDocument/2006/relationships/image" Target="../media/image-12-14.png"/><Relationship Id="rId15" Type="http://schemas.openxmlformats.org/officeDocument/2006/relationships/image" Target="../media/image-12-15.png"/><Relationship Id="rId16" Type="http://schemas.openxmlformats.org/officeDocument/2006/relationships/slideLayout" Target="../slideLayouts/slideLayout1.xml"/><Relationship Id="rId17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png"/><Relationship Id="rId2" Type="http://schemas.openxmlformats.org/officeDocument/2006/relationships/image" Target="../media/image-13-2.png"/><Relationship Id="rId3" Type="http://schemas.openxmlformats.org/officeDocument/2006/relationships/image" Target="../media/image-13-3.png"/><Relationship Id="rId4" Type="http://schemas.openxmlformats.org/officeDocument/2006/relationships/image" Target="../media/image-13-4.png"/><Relationship Id="rId5" Type="http://schemas.openxmlformats.org/officeDocument/2006/relationships/image" Target="../media/image-13-5.png"/><Relationship Id="rId6" Type="http://schemas.openxmlformats.org/officeDocument/2006/relationships/image" Target="../media/image-13-6.png"/><Relationship Id="rId7" Type="http://schemas.openxmlformats.org/officeDocument/2006/relationships/image" Target="../media/image-13-7.png"/><Relationship Id="rId8" Type="http://schemas.openxmlformats.org/officeDocument/2006/relationships/image" Target="../media/image-13-8.png"/><Relationship Id="rId9" Type="http://schemas.openxmlformats.org/officeDocument/2006/relationships/image" Target="../media/image-13-9.png"/><Relationship Id="rId10" Type="http://schemas.openxmlformats.org/officeDocument/2006/relationships/image" Target="../media/image-13-10.png"/><Relationship Id="rId11" Type="http://schemas.openxmlformats.org/officeDocument/2006/relationships/image" Target="../media/image-13-11.png"/><Relationship Id="rId12" Type="http://schemas.openxmlformats.org/officeDocument/2006/relationships/image" Target="../media/image-13-12.png"/><Relationship Id="rId13" Type="http://schemas.openxmlformats.org/officeDocument/2006/relationships/image" Target="../media/image-13-13.png"/><Relationship Id="rId14" Type="http://schemas.openxmlformats.org/officeDocument/2006/relationships/slideLayout" Target="../slideLayouts/slideLayout1.xml"/><Relationship Id="rId15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-1.png"/><Relationship Id="rId2" Type="http://schemas.openxmlformats.org/officeDocument/2006/relationships/image" Target="../media/image-14-2.png"/><Relationship Id="rId3" Type="http://schemas.openxmlformats.org/officeDocument/2006/relationships/image" Target="../media/image-14-3.png"/><Relationship Id="rId4" Type="http://schemas.openxmlformats.org/officeDocument/2006/relationships/image" Target="../media/image-14-4.png"/><Relationship Id="rId5" Type="http://schemas.openxmlformats.org/officeDocument/2006/relationships/image" Target="../media/image-14-5.png"/><Relationship Id="rId6" Type="http://schemas.openxmlformats.org/officeDocument/2006/relationships/image" Target="../media/image-14-6.png"/><Relationship Id="rId7" Type="http://schemas.openxmlformats.org/officeDocument/2006/relationships/image" Target="../media/image-14-7.png"/><Relationship Id="rId8" Type="http://schemas.openxmlformats.org/officeDocument/2006/relationships/image" Target="../media/image-14-8.png"/><Relationship Id="rId9" Type="http://schemas.openxmlformats.org/officeDocument/2006/relationships/image" Target="../media/image-14-9.png"/><Relationship Id="rId10" Type="http://schemas.openxmlformats.org/officeDocument/2006/relationships/image" Target="../media/image-14-10.png"/><Relationship Id="rId11" Type="http://schemas.openxmlformats.org/officeDocument/2006/relationships/image" Target="../media/image-14-11.png"/><Relationship Id="rId12" Type="http://schemas.openxmlformats.org/officeDocument/2006/relationships/image" Target="../media/image-14-12.png"/><Relationship Id="rId13" Type="http://schemas.openxmlformats.org/officeDocument/2006/relationships/image" Target="../media/image-14-13.png"/><Relationship Id="rId14" Type="http://schemas.openxmlformats.org/officeDocument/2006/relationships/image" Target="../media/image-14-14.png"/><Relationship Id="rId15" Type="http://schemas.openxmlformats.org/officeDocument/2006/relationships/slideLayout" Target="../slideLayouts/slideLayout1.xml"/><Relationship Id="rId16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image" Target="../media/image-2-4.png"/><Relationship Id="rId5" Type="http://schemas.openxmlformats.org/officeDocument/2006/relationships/image" Target="../media/image-2-5.png"/><Relationship Id="rId6" Type="http://schemas.openxmlformats.org/officeDocument/2006/relationships/image" Target="../media/image-2-6.png"/><Relationship Id="rId7" Type="http://schemas.openxmlformats.org/officeDocument/2006/relationships/image" Target="../media/image-2-7.png"/><Relationship Id="rId8" Type="http://schemas.openxmlformats.org/officeDocument/2006/relationships/image" Target="../media/image-2-8.png"/><Relationship Id="rId9" Type="http://schemas.openxmlformats.org/officeDocument/2006/relationships/slideLayout" Target="../slideLayouts/slideLayout1.xml"/><Relationship Id="rId10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image" Target="../media/image-3-5.png"/><Relationship Id="rId6" Type="http://schemas.openxmlformats.org/officeDocument/2006/relationships/image" Target="../media/image-3-6.png"/><Relationship Id="rId7" Type="http://schemas.openxmlformats.org/officeDocument/2006/relationships/image" Target="../media/image-3-7.png"/><Relationship Id="rId8" Type="http://schemas.openxmlformats.org/officeDocument/2006/relationships/image" Target="../media/image-3-8.png"/><Relationship Id="rId9" Type="http://schemas.openxmlformats.org/officeDocument/2006/relationships/image" Target="../media/image-3-9.png"/><Relationship Id="rId10" Type="http://schemas.openxmlformats.org/officeDocument/2006/relationships/image" Target="../media/image-3-10.png"/><Relationship Id="rId11" Type="http://schemas.openxmlformats.org/officeDocument/2006/relationships/image" Target="../media/image-3-11.png"/><Relationship Id="rId12" Type="http://schemas.openxmlformats.org/officeDocument/2006/relationships/image" Target="../media/image-3-12.png"/><Relationship Id="rId13" Type="http://schemas.openxmlformats.org/officeDocument/2006/relationships/image" Target="../media/image-3-13.png"/><Relationship Id="rId14" Type="http://schemas.openxmlformats.org/officeDocument/2006/relationships/image" Target="../media/image-3-14.png"/><Relationship Id="rId15" Type="http://schemas.openxmlformats.org/officeDocument/2006/relationships/image" Target="../media/image-3-15.png"/><Relationship Id="rId16" Type="http://schemas.openxmlformats.org/officeDocument/2006/relationships/image" Target="../media/image-3-16.png"/><Relationship Id="rId17" Type="http://schemas.openxmlformats.org/officeDocument/2006/relationships/slideLayout" Target="../slideLayouts/slideLayout1.xml"/><Relationship Id="rId18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image" Target="../media/image-4-6.png"/><Relationship Id="rId7" Type="http://schemas.openxmlformats.org/officeDocument/2006/relationships/image" Target="../media/image-4-7.png"/><Relationship Id="rId8" Type="http://schemas.openxmlformats.org/officeDocument/2006/relationships/image" Target="../media/image-4-8.png"/><Relationship Id="rId9" Type="http://schemas.openxmlformats.org/officeDocument/2006/relationships/slideLayout" Target="../slideLayouts/slideLayout1.xml"/><Relationship Id="rId10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image" Target="../media/image-5-6.png"/><Relationship Id="rId7" Type="http://schemas.openxmlformats.org/officeDocument/2006/relationships/image" Target="../media/image-5-7.png"/><Relationship Id="rId8" Type="http://schemas.openxmlformats.org/officeDocument/2006/relationships/image" Target="../media/image-5-8.png"/><Relationship Id="rId9" Type="http://schemas.openxmlformats.org/officeDocument/2006/relationships/image" Target="../media/image-5-9.png"/><Relationship Id="rId10" Type="http://schemas.openxmlformats.org/officeDocument/2006/relationships/image" Target="../media/image-5-10.png"/><Relationship Id="rId11" Type="http://schemas.openxmlformats.org/officeDocument/2006/relationships/image" Target="../media/image-5-11.png"/><Relationship Id="rId12" Type="http://schemas.openxmlformats.org/officeDocument/2006/relationships/image" Target="../media/image-5-12.png"/><Relationship Id="rId13" Type="http://schemas.openxmlformats.org/officeDocument/2006/relationships/slideLayout" Target="../slideLayouts/slideLayout1.xml"/><Relationship Id="rId1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image" Target="../media/image-6-6.png"/><Relationship Id="rId7" Type="http://schemas.openxmlformats.org/officeDocument/2006/relationships/image" Target="../media/image-6-7.png"/><Relationship Id="rId8" Type="http://schemas.openxmlformats.org/officeDocument/2006/relationships/image" Target="../media/image-6-8.png"/><Relationship Id="rId9" Type="http://schemas.openxmlformats.org/officeDocument/2006/relationships/image" Target="../media/image-6-9.png"/><Relationship Id="rId10" Type="http://schemas.openxmlformats.org/officeDocument/2006/relationships/image" Target="../media/image-6-10.png"/><Relationship Id="rId11" Type="http://schemas.openxmlformats.org/officeDocument/2006/relationships/image" Target="../media/image-6-11.png"/><Relationship Id="rId12" Type="http://schemas.openxmlformats.org/officeDocument/2006/relationships/image" Target="../media/image-6-12.png"/><Relationship Id="rId13" Type="http://schemas.openxmlformats.org/officeDocument/2006/relationships/image" Target="../media/image-6-13.png"/><Relationship Id="rId14" Type="http://schemas.openxmlformats.org/officeDocument/2006/relationships/image" Target="../media/image-6-14.png"/><Relationship Id="rId15" Type="http://schemas.openxmlformats.org/officeDocument/2006/relationships/image" Target="../media/image-6-15.png"/><Relationship Id="rId16" Type="http://schemas.openxmlformats.org/officeDocument/2006/relationships/slideLayout" Target="../slideLayouts/slideLayout1.xml"/><Relationship Id="rId17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image" Target="../media/image-7-6.png"/><Relationship Id="rId7" Type="http://schemas.openxmlformats.org/officeDocument/2006/relationships/image" Target="../media/image-7-7.png"/><Relationship Id="rId8" Type="http://schemas.openxmlformats.org/officeDocument/2006/relationships/image" Target="../media/image-7-8.png"/><Relationship Id="rId9" Type="http://schemas.openxmlformats.org/officeDocument/2006/relationships/image" Target="../media/image-7-9.png"/><Relationship Id="rId10" Type="http://schemas.openxmlformats.org/officeDocument/2006/relationships/image" Target="../media/image-7-10.png"/><Relationship Id="rId11" Type="http://schemas.openxmlformats.org/officeDocument/2006/relationships/image" Target="../media/image-7-11.png"/><Relationship Id="rId12" Type="http://schemas.openxmlformats.org/officeDocument/2006/relationships/image" Target="../media/image-7-12.png"/><Relationship Id="rId13" Type="http://schemas.openxmlformats.org/officeDocument/2006/relationships/image" Target="../media/image-7-13.png"/><Relationship Id="rId14" Type="http://schemas.openxmlformats.org/officeDocument/2006/relationships/image" Target="../media/image-7-14.png"/><Relationship Id="rId15" Type="http://schemas.openxmlformats.org/officeDocument/2006/relationships/image" Target="../media/image-7-15.png"/><Relationship Id="rId16" Type="http://schemas.openxmlformats.org/officeDocument/2006/relationships/image" Target="../media/image-7-16.png"/><Relationship Id="rId17" Type="http://schemas.openxmlformats.org/officeDocument/2006/relationships/image" Target="../media/image-7-17.png"/><Relationship Id="rId18" Type="http://schemas.openxmlformats.org/officeDocument/2006/relationships/image" Target="../media/image-7-18.png"/><Relationship Id="rId19" Type="http://schemas.openxmlformats.org/officeDocument/2006/relationships/image" Target="../media/image-7-19.png"/><Relationship Id="rId20" Type="http://schemas.openxmlformats.org/officeDocument/2006/relationships/image" Target="../media/image-7-20.png"/><Relationship Id="rId21" Type="http://schemas.openxmlformats.org/officeDocument/2006/relationships/image" Target="../media/image-7-21.png"/><Relationship Id="rId22" Type="http://schemas.openxmlformats.org/officeDocument/2006/relationships/image" Target="../media/image-7-22.png"/><Relationship Id="rId23" Type="http://schemas.openxmlformats.org/officeDocument/2006/relationships/image" Target="../media/image-7-23.png"/><Relationship Id="rId24" Type="http://schemas.openxmlformats.org/officeDocument/2006/relationships/image" Target="../media/image-7-24.png"/><Relationship Id="rId25" Type="http://schemas.openxmlformats.org/officeDocument/2006/relationships/image" Target="../media/image-7-25.png"/><Relationship Id="rId26" Type="http://schemas.openxmlformats.org/officeDocument/2006/relationships/image" Target="../media/image-7-26.png"/><Relationship Id="rId27" Type="http://schemas.openxmlformats.org/officeDocument/2006/relationships/image" Target="../media/image-7-27.png"/><Relationship Id="rId28" Type="http://schemas.openxmlformats.org/officeDocument/2006/relationships/image" Target="../media/image-7-28.png"/><Relationship Id="rId29" Type="http://schemas.openxmlformats.org/officeDocument/2006/relationships/image" Target="../media/image-7-29.png"/><Relationship Id="rId30" Type="http://schemas.openxmlformats.org/officeDocument/2006/relationships/image" Target="../media/image-7-30.png"/><Relationship Id="rId31" Type="http://schemas.openxmlformats.org/officeDocument/2006/relationships/slideLayout" Target="../slideLayouts/slideLayout1.xml"/><Relationship Id="rId3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6" Type="http://schemas.openxmlformats.org/officeDocument/2006/relationships/image" Target="../media/image-8-6.png"/><Relationship Id="rId7" Type="http://schemas.openxmlformats.org/officeDocument/2006/relationships/image" Target="../media/image-8-7.png"/><Relationship Id="rId8" Type="http://schemas.openxmlformats.org/officeDocument/2006/relationships/image" Target="../media/image-8-8.png"/><Relationship Id="rId9" Type="http://schemas.openxmlformats.org/officeDocument/2006/relationships/image" Target="../media/image-8-9.png"/><Relationship Id="rId10" Type="http://schemas.openxmlformats.org/officeDocument/2006/relationships/image" Target="../media/image-8-10.png"/><Relationship Id="rId11" Type="http://schemas.openxmlformats.org/officeDocument/2006/relationships/image" Target="../media/image-8-11.png"/><Relationship Id="rId12" Type="http://schemas.openxmlformats.org/officeDocument/2006/relationships/slideLayout" Target="../slideLayouts/slideLayout1.xml"/><Relationship Id="rId1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5" Type="http://schemas.openxmlformats.org/officeDocument/2006/relationships/image" Target="../media/image-9-5.png"/><Relationship Id="rId6" Type="http://schemas.openxmlformats.org/officeDocument/2006/relationships/image" Target="../media/image-9-6.png"/><Relationship Id="rId7" Type="http://schemas.openxmlformats.org/officeDocument/2006/relationships/image" Target="../media/image-9-7.png"/><Relationship Id="rId8" Type="http://schemas.openxmlformats.org/officeDocument/2006/relationships/image" Target="../media/image-9-8.png"/><Relationship Id="rId9" Type="http://schemas.openxmlformats.org/officeDocument/2006/relationships/image" Target="../media/image-9-9.png"/><Relationship Id="rId10" Type="http://schemas.openxmlformats.org/officeDocument/2006/relationships/image" Target="../media/image-9-10.png"/><Relationship Id="rId11" Type="http://schemas.openxmlformats.org/officeDocument/2006/relationships/image" Target="../media/image-9-11.png"/><Relationship Id="rId12" Type="http://schemas.openxmlformats.org/officeDocument/2006/relationships/image" Target="../media/image-9-12.png"/><Relationship Id="rId13" Type="http://schemas.openxmlformats.org/officeDocument/2006/relationships/image" Target="../media/image-9-13.png"/><Relationship Id="rId14" Type="http://schemas.openxmlformats.org/officeDocument/2006/relationships/image" Target="../media/image-9-14.png"/><Relationship Id="rId15" Type="http://schemas.openxmlformats.org/officeDocument/2006/relationships/image" Target="../media/image-9-15.png"/><Relationship Id="rId16" Type="http://schemas.openxmlformats.org/officeDocument/2006/relationships/image" Target="../media/image-9-16.png"/><Relationship Id="rId17" Type="http://schemas.openxmlformats.org/officeDocument/2006/relationships/image" Target="../media/image-9-17.png"/><Relationship Id="rId18" Type="http://schemas.openxmlformats.org/officeDocument/2006/relationships/image" Target="../media/image-9-18.png"/><Relationship Id="rId19" Type="http://schemas.openxmlformats.org/officeDocument/2006/relationships/image" Target="../media/image-9-19.png"/><Relationship Id="rId20" Type="http://schemas.openxmlformats.org/officeDocument/2006/relationships/image" Target="../media/image-9-20.png"/><Relationship Id="rId21" Type="http://schemas.openxmlformats.org/officeDocument/2006/relationships/image" Target="../media/image-9-21.png"/><Relationship Id="rId22" Type="http://schemas.openxmlformats.org/officeDocument/2006/relationships/slideLayout" Target="../slideLayouts/slideLayout1.xml"/><Relationship Id="rId2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715000"/>
            <a:ext cx="12192000" cy="1143000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715000"/>
            <a:ext cx="12192000" cy="1143000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4133850"/>
            <a:ext cx="914400" cy="38100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38800" y="4133850"/>
            <a:ext cx="609600" cy="38100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00800" y="4133850"/>
            <a:ext cx="1219200" cy="38100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76950" y="2590800"/>
            <a:ext cx="38100" cy="1905000"/>
          </a:xfrm>
          <a:prstGeom prst="rect">
            <a:avLst/>
          </a:prstGeom>
        </p:spPr>
      </p:pic>
      <p:sp>
        <p:nvSpPr>
          <p:cNvPr id="10" name="Text 0"/>
          <p:cNvSpPr/>
          <p:nvPr/>
        </p:nvSpPr>
        <p:spPr>
          <a:xfrm>
            <a:off x="609600" y="1657350"/>
            <a:ext cx="10972800" cy="11430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4500"/>
              </a:lnSpc>
              <a:buNone/>
            </a:pPr>
            <a:r>
              <a:rPr lang="en-US" sz="4500" b="1" spc="180" kern="0" dirty="0">
                <a:solidFill>
                  <a:srgbClr val="FDE04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Rádiójelek és antennák kapcsolata</a:t>
            </a:r>
            <a:endParaRPr lang="en-US" sz="4500" dirty="0"/>
          </a:p>
        </p:txBody>
      </p:sp>
      <p:sp>
        <p:nvSpPr>
          <p:cNvPr id="11" name="Text 1"/>
          <p:cNvSpPr/>
          <p:nvPr/>
        </p:nvSpPr>
        <p:spPr>
          <a:xfrm>
            <a:off x="2704877" y="3028950"/>
            <a:ext cx="678209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2250" dirty="0">
                <a:solidFill>
                  <a:srgbClr val="E5E7E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15 perces VIZSGÁRA SZÁNT BEMUTATÓ</a:t>
            </a:r>
            <a:endParaRPr lang="en-US" sz="2250" dirty="0"/>
          </a:p>
        </p:txBody>
      </p:sp>
      <p:sp>
        <p:nvSpPr>
          <p:cNvPr id="12" name="Text 2"/>
          <p:cNvSpPr/>
          <p:nvPr/>
        </p:nvSpPr>
        <p:spPr>
          <a:xfrm>
            <a:off x="2393394" y="4933950"/>
            <a:ext cx="7405211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 digitális SDR vevő és az elektromágneses jelek vizuális megjelenítése</a:t>
            </a:r>
            <a:endParaRPr lang="en-US" sz="13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0821" y="628650"/>
            <a:ext cx="6190357" cy="60960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476500"/>
            <a:ext cx="5334000" cy="2019300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2733675"/>
            <a:ext cx="257175" cy="228600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3200400"/>
            <a:ext cx="152400" cy="171450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800" y="3619500"/>
            <a:ext cx="152400" cy="171450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5800" y="4038600"/>
            <a:ext cx="152400" cy="171450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00800" y="1619250"/>
            <a:ext cx="5334000" cy="3733800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29400" y="1876425"/>
            <a:ext cx="171450" cy="228600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10625" y="3705225"/>
            <a:ext cx="514350" cy="685800"/>
          </a:xfrm>
          <a:prstGeom prst="rect">
            <a:avLst/>
          </a:prstGeom>
        </p:spPr>
      </p:pic>
      <p:pic>
        <p:nvPicPr>
          <p:cNvPr id="12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610600" y="3600450"/>
            <a:ext cx="914400" cy="914400"/>
          </a:xfrm>
          <a:prstGeom prst="rect">
            <a:avLst/>
          </a:prstGeom>
        </p:spPr>
      </p:pic>
      <p:pic>
        <p:nvPicPr>
          <p:cNvPr id="13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382000" y="3371850"/>
            <a:ext cx="1371600" cy="1371600"/>
          </a:xfrm>
          <a:prstGeom prst="rect">
            <a:avLst/>
          </a:prstGeom>
        </p:spPr>
      </p:pic>
      <p:pic>
        <p:nvPicPr>
          <p:cNvPr id="14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153400" y="3143250"/>
            <a:ext cx="1828800" cy="1828800"/>
          </a:xfrm>
          <a:prstGeom prst="rect">
            <a:avLst/>
          </a:prstGeom>
        </p:spPr>
      </p:pic>
      <p:pic>
        <p:nvPicPr>
          <p:cNvPr id="15" name="Image 13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636592" y="3635842"/>
            <a:ext cx="538816" cy="538815"/>
          </a:xfrm>
          <a:prstGeom prst="rect">
            <a:avLst/>
          </a:prstGeom>
        </p:spPr>
      </p:pic>
      <p:pic>
        <p:nvPicPr>
          <p:cNvPr id="16" name="Image 14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57200" y="5657850"/>
            <a:ext cx="11277600" cy="571500"/>
          </a:xfrm>
          <a:prstGeom prst="rect">
            <a:avLst/>
          </a:prstGeom>
        </p:spPr>
      </p:pic>
      <p:pic>
        <p:nvPicPr>
          <p:cNvPr id="17" name="Image 15" descr="preencoded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062758" y="5838825"/>
            <a:ext cx="133350" cy="171450"/>
          </a:xfrm>
          <a:prstGeom prst="rect">
            <a:avLst/>
          </a:prstGeom>
        </p:spPr>
      </p:pic>
      <p:sp>
        <p:nvSpPr>
          <p:cNvPr id="18" name="Text 0"/>
          <p:cNvSpPr/>
          <p:nvPr/>
        </p:nvSpPr>
        <p:spPr>
          <a:xfrm>
            <a:off x="3000821" y="628650"/>
            <a:ext cx="7428428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36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Antenna pozíció hatásai</a:t>
            </a:r>
            <a:endParaRPr lang="en-US" sz="3600" dirty="0"/>
          </a:p>
        </p:txBody>
      </p:sp>
      <p:sp>
        <p:nvSpPr>
          <p:cNvPr id="19" name="Text 1"/>
          <p:cNvSpPr/>
          <p:nvPr/>
        </p:nvSpPr>
        <p:spPr>
          <a:xfrm>
            <a:off x="1057275" y="2705100"/>
            <a:ext cx="585216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FDE04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Antenna pozíció és jel erősség</a:t>
            </a:r>
            <a:endParaRPr lang="en-US" sz="1800" dirty="0"/>
          </a:p>
        </p:txBody>
      </p:sp>
      <p:sp>
        <p:nvSpPr>
          <p:cNvPr id="20" name="Text 2"/>
          <p:cNvSpPr/>
          <p:nvPr/>
        </p:nvSpPr>
        <p:spPr>
          <a:xfrm>
            <a:off x="952500" y="3162300"/>
            <a:ext cx="3770828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Jobbra döntött antenna: </a:t>
            </a:r>
            <a:pPr algn="l" indent="0" marL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FDE04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erősödő</a:t>
            </a:r>
            <a:pPr algn="l"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jel</a:t>
            </a:r>
            <a:endParaRPr lang="en-US" sz="1350" dirty="0"/>
          </a:p>
        </p:txBody>
      </p:sp>
      <p:sp>
        <p:nvSpPr>
          <p:cNvPr id="21" name="Text 3"/>
          <p:cNvSpPr/>
          <p:nvPr/>
        </p:nvSpPr>
        <p:spPr>
          <a:xfrm>
            <a:off x="952500" y="3581400"/>
            <a:ext cx="421445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Magasabbra emelt antenna: </a:t>
            </a:r>
            <a:pPr algn="l" indent="0" marL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FDE04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erősödő</a:t>
            </a:r>
            <a:pPr algn="l"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jel</a:t>
            </a:r>
            <a:endParaRPr lang="en-US" sz="1350" dirty="0"/>
          </a:p>
        </p:txBody>
      </p:sp>
      <p:sp>
        <p:nvSpPr>
          <p:cNvPr id="22" name="Text 4"/>
          <p:cNvSpPr/>
          <p:nvPr/>
        </p:nvSpPr>
        <p:spPr>
          <a:xfrm>
            <a:off x="952500" y="4000500"/>
            <a:ext cx="3031986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Tiltott antenna: </a:t>
            </a:r>
            <a:pPr algn="l" indent="0" marL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FDE04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gyengülő</a:t>
            </a:r>
            <a:pPr algn="l"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jel</a:t>
            </a:r>
            <a:endParaRPr lang="en-US" sz="1350" dirty="0"/>
          </a:p>
        </p:txBody>
      </p:sp>
      <p:sp>
        <p:nvSpPr>
          <p:cNvPr id="23" name="Text 5"/>
          <p:cNvSpPr/>
          <p:nvPr/>
        </p:nvSpPr>
        <p:spPr>
          <a:xfrm>
            <a:off x="6915150" y="1847850"/>
            <a:ext cx="585216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FDE04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Mobiltelefon analógia</a:t>
            </a:r>
            <a:endParaRPr lang="en-US" sz="1800" dirty="0"/>
          </a:p>
        </p:txBody>
      </p:sp>
      <p:sp>
        <p:nvSpPr>
          <p:cNvPr id="24" name="Text 6"/>
          <p:cNvSpPr/>
          <p:nvPr/>
        </p:nvSpPr>
        <p:spPr>
          <a:xfrm>
            <a:off x="6629400" y="2305050"/>
            <a:ext cx="4876800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Ugyanaz a jelenség, ami miatt egy mobiltelefon is érzékeny a térbeli árnyékokra.</a:t>
            </a:r>
            <a:endParaRPr lang="en-US" sz="1350" dirty="0"/>
          </a:p>
        </p:txBody>
      </p:sp>
      <p:sp>
        <p:nvSpPr>
          <p:cNvPr id="25" name="Text 7"/>
          <p:cNvSpPr/>
          <p:nvPr/>
        </p:nvSpPr>
        <p:spPr>
          <a:xfrm>
            <a:off x="-487680" y="5810250"/>
            <a:ext cx="1316736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Az antenna pozíció változtatásával közvetlenül megfigyelhető a jel erősségének változása.</a:t>
            </a:r>
            <a:endParaRPr lang="en-US" sz="1350" dirty="0"/>
          </a:p>
        </p:txBody>
      </p:sp>
      <p:sp>
        <p:nvSpPr>
          <p:cNvPr id="26" name="Text 8"/>
          <p:cNvSpPr/>
          <p:nvPr/>
        </p:nvSpPr>
        <p:spPr>
          <a:xfrm>
            <a:off x="11426577" y="6438900"/>
            <a:ext cx="461308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10/14</a:t>
            </a:r>
            <a:endParaRPr lang="en-US" sz="10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0666" y="381000"/>
            <a:ext cx="6290518" cy="53340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1219200"/>
            <a:ext cx="9144000" cy="685800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2209800"/>
            <a:ext cx="5600700" cy="1181100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500" y="2400300"/>
            <a:ext cx="485775" cy="533400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800" y="2514600"/>
            <a:ext cx="257175" cy="304800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10300" y="2209800"/>
            <a:ext cx="5600700" cy="1181100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00800" y="2400300"/>
            <a:ext cx="457200" cy="533400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15100" y="2514600"/>
            <a:ext cx="228600" cy="304800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1000" y="3619500"/>
            <a:ext cx="5600700" cy="1181100"/>
          </a:xfrm>
          <a:prstGeom prst="rect">
            <a:avLst/>
          </a:prstGeom>
        </p:spPr>
      </p:pic>
      <p:pic>
        <p:nvPicPr>
          <p:cNvPr id="12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1500" y="3810000"/>
            <a:ext cx="485775" cy="533400"/>
          </a:xfrm>
          <a:prstGeom prst="rect">
            <a:avLst/>
          </a:prstGeom>
        </p:spPr>
      </p:pic>
      <p:pic>
        <p:nvPicPr>
          <p:cNvPr id="13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5800" y="3924300"/>
            <a:ext cx="257175" cy="304800"/>
          </a:xfrm>
          <a:prstGeom prst="rect">
            <a:avLst/>
          </a:prstGeom>
        </p:spPr>
      </p:pic>
      <p:pic>
        <p:nvPicPr>
          <p:cNvPr id="14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210300" y="3619500"/>
            <a:ext cx="5600700" cy="1181100"/>
          </a:xfrm>
          <a:prstGeom prst="rect">
            <a:avLst/>
          </a:prstGeom>
        </p:spPr>
      </p:pic>
      <p:pic>
        <p:nvPicPr>
          <p:cNvPr id="15" name="Image 13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400800" y="3810000"/>
            <a:ext cx="400050" cy="533400"/>
          </a:xfrm>
          <a:prstGeom prst="rect">
            <a:avLst/>
          </a:prstGeom>
        </p:spPr>
      </p:pic>
      <p:pic>
        <p:nvPicPr>
          <p:cNvPr id="16" name="Image 14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515100" y="3924300"/>
            <a:ext cx="171450" cy="304800"/>
          </a:xfrm>
          <a:prstGeom prst="rect">
            <a:avLst/>
          </a:prstGeom>
        </p:spPr>
      </p:pic>
      <p:pic>
        <p:nvPicPr>
          <p:cNvPr id="17" name="Image 15" descr="preencoded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81000" y="5105400"/>
            <a:ext cx="11430000" cy="838200"/>
          </a:xfrm>
          <a:prstGeom prst="rect">
            <a:avLst/>
          </a:prstGeom>
        </p:spPr>
      </p:pic>
      <p:pic>
        <p:nvPicPr>
          <p:cNvPr id="18" name="Image 16" descr="preencoded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33400" y="5372100"/>
            <a:ext cx="228600" cy="304800"/>
          </a:xfrm>
          <a:prstGeom prst="rect">
            <a:avLst/>
          </a:prstGeom>
        </p:spPr>
      </p:pic>
      <p:sp>
        <p:nvSpPr>
          <p:cNvPr id="19" name="Text 0"/>
          <p:cNvSpPr/>
          <p:nvPr/>
        </p:nvSpPr>
        <p:spPr>
          <a:xfrm>
            <a:off x="2950666" y="381000"/>
            <a:ext cx="7548622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36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Megfigyelések elemzése</a:t>
            </a:r>
            <a:endParaRPr lang="en-US" sz="3600" dirty="0"/>
          </a:p>
        </p:txBody>
      </p:sp>
      <p:sp>
        <p:nvSpPr>
          <p:cNvPr id="20" name="Text 1"/>
          <p:cNvSpPr/>
          <p:nvPr/>
        </p:nvSpPr>
        <p:spPr>
          <a:xfrm>
            <a:off x="838200" y="1409700"/>
            <a:ext cx="10515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Mit vettetek észre a demonstráció során?</a:t>
            </a:r>
            <a:endParaRPr lang="en-US" sz="1800" dirty="0"/>
          </a:p>
        </p:txBody>
      </p:sp>
      <p:sp>
        <p:nvSpPr>
          <p:cNvPr id="21" name="Text 2"/>
          <p:cNvSpPr/>
          <p:nvPr/>
        </p:nvSpPr>
        <p:spPr>
          <a:xfrm>
            <a:off x="1209675" y="2400300"/>
            <a:ext cx="549783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Jel erősség változása</a:t>
            </a:r>
            <a:endParaRPr lang="en-US" sz="1500" dirty="0"/>
          </a:p>
        </p:txBody>
      </p:sp>
      <p:sp>
        <p:nvSpPr>
          <p:cNvPr id="22" name="Text 3"/>
          <p:cNvSpPr/>
          <p:nvPr/>
        </p:nvSpPr>
        <p:spPr>
          <a:xfrm>
            <a:off x="1209675" y="2743200"/>
            <a:ext cx="4581525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Mikor volt a legerősebb a jel a különböző antenna hosszokkal való kipróbálása során?</a:t>
            </a:r>
            <a:endParaRPr lang="en-US" sz="1200" dirty="0"/>
          </a:p>
        </p:txBody>
      </p:sp>
      <p:sp>
        <p:nvSpPr>
          <p:cNvPr id="23" name="Text 4"/>
          <p:cNvSpPr/>
          <p:nvPr/>
        </p:nvSpPr>
        <p:spPr>
          <a:xfrm>
            <a:off x="7010400" y="2400300"/>
            <a:ext cx="553212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Antenna cserék hatása</a:t>
            </a:r>
            <a:endParaRPr lang="en-US" sz="1500" dirty="0"/>
          </a:p>
        </p:txBody>
      </p:sp>
      <p:sp>
        <p:nvSpPr>
          <p:cNvPr id="24" name="Text 5"/>
          <p:cNvSpPr/>
          <p:nvPr/>
        </p:nvSpPr>
        <p:spPr>
          <a:xfrm>
            <a:off x="7010400" y="2743200"/>
            <a:ext cx="46101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Hogyan reagált az antenna cseréjére a vétel minősége? Milyen megfigyelések alapján döntöttetek?</a:t>
            </a:r>
            <a:endParaRPr lang="en-US" sz="1200" dirty="0"/>
          </a:p>
        </p:txBody>
      </p:sp>
      <p:sp>
        <p:nvSpPr>
          <p:cNvPr id="25" name="Text 6"/>
          <p:cNvSpPr/>
          <p:nvPr/>
        </p:nvSpPr>
        <p:spPr>
          <a:xfrm>
            <a:off x="1209675" y="3810000"/>
            <a:ext cx="45815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Antenna pozíció</a:t>
            </a:r>
            <a:endParaRPr lang="en-US" sz="1500" dirty="0"/>
          </a:p>
        </p:txBody>
      </p:sp>
      <p:sp>
        <p:nvSpPr>
          <p:cNvPr id="26" name="Text 7"/>
          <p:cNvSpPr/>
          <p:nvPr/>
        </p:nvSpPr>
        <p:spPr>
          <a:xfrm>
            <a:off x="1209675" y="4152900"/>
            <a:ext cx="4581525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Hogyan hatotta az antenna helyzete (pl. döntés, magasság) a vételre?</a:t>
            </a:r>
            <a:endParaRPr lang="en-US" sz="1200" dirty="0"/>
          </a:p>
        </p:txBody>
      </p:sp>
      <p:sp>
        <p:nvSpPr>
          <p:cNvPr id="27" name="Text 8"/>
          <p:cNvSpPr/>
          <p:nvPr/>
        </p:nvSpPr>
        <p:spPr>
          <a:xfrm>
            <a:off x="6953250" y="3810000"/>
            <a:ext cx="46672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Tanulságok</a:t>
            </a:r>
            <a:endParaRPr lang="en-US" sz="1500" dirty="0"/>
          </a:p>
        </p:txBody>
      </p:sp>
      <p:sp>
        <p:nvSpPr>
          <p:cNvPr id="28" name="Text 9"/>
          <p:cNvSpPr/>
          <p:nvPr/>
        </p:nvSpPr>
        <p:spPr>
          <a:xfrm>
            <a:off x="6953250" y="4152900"/>
            <a:ext cx="46672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Mi következik ebből a frekvencia–antenna kapcsolatára vonatkozóan?</a:t>
            </a:r>
            <a:endParaRPr lang="en-US" sz="1200" dirty="0"/>
          </a:p>
        </p:txBody>
      </p:sp>
      <p:sp>
        <p:nvSpPr>
          <p:cNvPr id="29" name="Text 10"/>
          <p:cNvSpPr/>
          <p:nvPr/>
        </p:nvSpPr>
        <p:spPr>
          <a:xfrm>
            <a:off x="876300" y="5257800"/>
            <a:ext cx="10782300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Tanár megjegyzés:</a:t>
            </a:r>
            <a:pPr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Figyeljük meg, hogy a tanulók milyen összefüggésekre jutnak a rádiózásban az antenna hossz és a frekvencia között. Érdekes lehet, ha kis csoportokban beszámolnak a megfigyeléseikről.</a:t>
            </a:r>
            <a:endParaRPr lang="en-US" sz="1350" dirty="0"/>
          </a:p>
        </p:txBody>
      </p:sp>
      <p:sp>
        <p:nvSpPr>
          <p:cNvPr id="30" name="Text 11"/>
          <p:cNvSpPr/>
          <p:nvPr/>
        </p:nvSpPr>
        <p:spPr>
          <a:xfrm>
            <a:off x="11426577" y="6438900"/>
            <a:ext cx="461308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11/14</a:t>
            </a:r>
            <a:endParaRPr lang="en-US" sz="10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6305" y="1066800"/>
            <a:ext cx="8459391" cy="57150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9750" y="1866900"/>
            <a:ext cx="8572500" cy="1066800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" y="3238500"/>
            <a:ext cx="3555950" cy="2552700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3748" y="3390900"/>
            <a:ext cx="514350" cy="457200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71675" y="3924300"/>
            <a:ext cx="1136600" cy="342900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63701" y="4343400"/>
            <a:ext cx="152400" cy="762000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17950" y="3352800"/>
            <a:ext cx="3555950" cy="2324100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28096" y="3505200"/>
            <a:ext cx="514350" cy="457200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27625" y="4038600"/>
            <a:ext cx="1136600" cy="342900"/>
          </a:xfrm>
          <a:prstGeom prst="rect">
            <a:avLst/>
          </a:prstGeom>
        </p:spPr>
      </p:pic>
      <p:pic>
        <p:nvPicPr>
          <p:cNvPr id="12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19651" y="4457700"/>
            <a:ext cx="152400" cy="533400"/>
          </a:xfrm>
          <a:prstGeom prst="rect">
            <a:avLst/>
          </a:prstGeom>
        </p:spPr>
      </p:pic>
      <p:pic>
        <p:nvPicPr>
          <p:cNvPr id="13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873901" y="3505200"/>
            <a:ext cx="3555950" cy="2019300"/>
          </a:xfrm>
          <a:prstGeom prst="rect">
            <a:avLst/>
          </a:prstGeom>
        </p:spPr>
      </p:pic>
      <p:pic>
        <p:nvPicPr>
          <p:cNvPr id="14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202811" y="3657600"/>
            <a:ext cx="514350" cy="457200"/>
          </a:xfrm>
          <a:prstGeom prst="rect">
            <a:avLst/>
          </a:prstGeom>
        </p:spPr>
      </p:pic>
      <p:pic>
        <p:nvPicPr>
          <p:cNvPr id="15" name="Image 13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083576" y="4191000"/>
            <a:ext cx="1136600" cy="342900"/>
          </a:xfrm>
          <a:prstGeom prst="rect">
            <a:avLst/>
          </a:prstGeom>
        </p:spPr>
      </p:pic>
      <p:pic>
        <p:nvPicPr>
          <p:cNvPr id="16" name="Image 14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575602" y="4610100"/>
            <a:ext cx="152400" cy="228600"/>
          </a:xfrm>
          <a:prstGeom prst="rect">
            <a:avLst/>
          </a:prstGeom>
        </p:spPr>
      </p:pic>
      <p:sp>
        <p:nvSpPr>
          <p:cNvPr id="17" name="Text 0"/>
          <p:cNvSpPr/>
          <p:nvPr/>
        </p:nvSpPr>
        <p:spPr>
          <a:xfrm>
            <a:off x="1866305" y="1066800"/>
            <a:ext cx="10151269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36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Frekvencia-antenna összefüggés</a:t>
            </a:r>
            <a:endParaRPr lang="en-US" sz="3600" dirty="0"/>
          </a:p>
        </p:txBody>
      </p:sp>
      <p:sp>
        <p:nvSpPr>
          <p:cNvPr id="18" name="Text 1"/>
          <p:cNvSpPr/>
          <p:nvPr/>
        </p:nvSpPr>
        <p:spPr>
          <a:xfrm>
            <a:off x="2000250" y="2057400"/>
            <a:ext cx="8191500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2250" b="1" dirty="0">
                <a:solidFill>
                  <a:srgbClr val="FDE04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Nincs univerzális antenna — minden frekvenciához más optimális méret tartozik.</a:t>
            </a:r>
            <a:endParaRPr lang="en-US" sz="2250" dirty="0"/>
          </a:p>
        </p:txBody>
      </p:sp>
      <p:sp>
        <p:nvSpPr>
          <p:cNvPr id="19" name="Text 2"/>
          <p:cNvSpPr/>
          <p:nvPr/>
        </p:nvSpPr>
        <p:spPr>
          <a:xfrm>
            <a:off x="1562398" y="3467100"/>
            <a:ext cx="3100566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Alacsony frekvencia</a:t>
            </a:r>
            <a:endParaRPr lang="en-US" sz="1800" dirty="0"/>
          </a:p>
        </p:txBody>
      </p:sp>
      <p:sp>
        <p:nvSpPr>
          <p:cNvPr id="20" name="Text 3"/>
          <p:cNvSpPr/>
          <p:nvPr/>
        </p:nvSpPr>
        <p:spPr>
          <a:xfrm>
            <a:off x="2124075" y="3981450"/>
            <a:ext cx="99816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100 MHz</a:t>
            </a:r>
            <a:endParaRPr lang="en-US" sz="1500" dirty="0"/>
          </a:p>
        </p:txBody>
      </p:sp>
      <p:sp>
        <p:nvSpPr>
          <p:cNvPr id="21" name="Text 4"/>
          <p:cNvSpPr/>
          <p:nvPr/>
        </p:nvSpPr>
        <p:spPr>
          <a:xfrm>
            <a:off x="1022732" y="5181600"/>
            <a:ext cx="3034486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Hosszabb antenna szükséges</a:t>
            </a:r>
            <a:endParaRPr lang="en-US" sz="1350" dirty="0"/>
          </a:p>
        </p:txBody>
      </p:sp>
      <p:sp>
        <p:nvSpPr>
          <p:cNvPr id="22" name="Text 5"/>
          <p:cNvSpPr/>
          <p:nvPr/>
        </p:nvSpPr>
        <p:spPr>
          <a:xfrm>
            <a:off x="1275606" y="5448300"/>
            <a:ext cx="2528739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(FM rádio)</a:t>
            </a:r>
            <a:endParaRPr lang="en-US" sz="1050" dirty="0"/>
          </a:p>
        </p:txBody>
      </p:sp>
      <p:sp>
        <p:nvSpPr>
          <p:cNvPr id="23" name="Text 6"/>
          <p:cNvSpPr/>
          <p:nvPr/>
        </p:nvSpPr>
        <p:spPr>
          <a:xfrm>
            <a:off x="5156746" y="3581400"/>
            <a:ext cx="3008233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Közepes frekvencia</a:t>
            </a:r>
            <a:endParaRPr lang="en-US" sz="1800" dirty="0"/>
          </a:p>
        </p:txBody>
      </p:sp>
      <p:sp>
        <p:nvSpPr>
          <p:cNvPr id="24" name="Text 7"/>
          <p:cNvSpPr/>
          <p:nvPr/>
        </p:nvSpPr>
        <p:spPr>
          <a:xfrm>
            <a:off x="5680025" y="4095750"/>
            <a:ext cx="99816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225 MHz</a:t>
            </a:r>
            <a:endParaRPr lang="en-US" sz="1500" dirty="0"/>
          </a:p>
        </p:txBody>
      </p:sp>
      <p:sp>
        <p:nvSpPr>
          <p:cNvPr id="25" name="Text 8"/>
          <p:cNvSpPr/>
          <p:nvPr/>
        </p:nvSpPr>
        <p:spPr>
          <a:xfrm>
            <a:off x="4891058" y="5067300"/>
            <a:ext cx="2409587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Közepes antenna hossz</a:t>
            </a:r>
            <a:endParaRPr lang="en-US" sz="1350" dirty="0"/>
          </a:p>
        </p:txBody>
      </p:sp>
      <p:sp>
        <p:nvSpPr>
          <p:cNvPr id="26" name="Text 9"/>
          <p:cNvSpPr/>
          <p:nvPr/>
        </p:nvSpPr>
        <p:spPr>
          <a:xfrm>
            <a:off x="4891058" y="5334000"/>
            <a:ext cx="2409587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(Középfrekvenciás eszközök)</a:t>
            </a:r>
            <a:endParaRPr lang="en-US" sz="1050" dirty="0"/>
          </a:p>
        </p:txBody>
      </p:sp>
      <p:sp>
        <p:nvSpPr>
          <p:cNvPr id="27" name="Text 10"/>
          <p:cNvSpPr/>
          <p:nvPr/>
        </p:nvSpPr>
        <p:spPr>
          <a:xfrm>
            <a:off x="8831461" y="3733800"/>
            <a:ext cx="2723376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Magas frekvencia</a:t>
            </a:r>
            <a:endParaRPr lang="en-US" sz="1800" dirty="0"/>
          </a:p>
        </p:txBody>
      </p:sp>
      <p:sp>
        <p:nvSpPr>
          <p:cNvPr id="28" name="Text 11"/>
          <p:cNvSpPr/>
          <p:nvPr/>
        </p:nvSpPr>
        <p:spPr>
          <a:xfrm>
            <a:off x="9235976" y="4248150"/>
            <a:ext cx="99816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450 MHz</a:t>
            </a:r>
            <a:endParaRPr lang="en-US" sz="1500" dirty="0"/>
          </a:p>
        </p:txBody>
      </p:sp>
      <p:sp>
        <p:nvSpPr>
          <p:cNvPr id="29" name="Text 12"/>
          <p:cNvSpPr/>
          <p:nvPr/>
        </p:nvSpPr>
        <p:spPr>
          <a:xfrm>
            <a:off x="8151242" y="4914900"/>
            <a:ext cx="3001268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Rövidebb antenna szükséges</a:t>
            </a:r>
            <a:endParaRPr lang="en-US" sz="1350" dirty="0"/>
          </a:p>
        </p:txBody>
      </p:sp>
      <p:sp>
        <p:nvSpPr>
          <p:cNvPr id="30" name="Text 13"/>
          <p:cNvSpPr/>
          <p:nvPr/>
        </p:nvSpPr>
        <p:spPr>
          <a:xfrm>
            <a:off x="8151242" y="5181600"/>
            <a:ext cx="3001268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(450 MHz-es adók)</a:t>
            </a:r>
            <a:endParaRPr lang="en-US" sz="1050" dirty="0"/>
          </a:p>
        </p:txBody>
      </p:sp>
      <p:sp>
        <p:nvSpPr>
          <p:cNvPr id="31" name="Text 14"/>
          <p:cNvSpPr/>
          <p:nvPr/>
        </p:nvSpPr>
        <p:spPr>
          <a:xfrm>
            <a:off x="11426577" y="6438900"/>
            <a:ext cx="461308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12/14</a:t>
            </a:r>
            <a:endParaRPr lang="en-US" sz="10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8884" y="604838"/>
            <a:ext cx="6714083" cy="60960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7967" y="3145164"/>
            <a:ext cx="1664066" cy="977247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9967" y="3145164"/>
            <a:ext cx="1664066" cy="977247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0150" y="1824038"/>
            <a:ext cx="2857500" cy="3552825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19325" y="2014538"/>
            <a:ext cx="819150" cy="771525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71725" y="2166938"/>
            <a:ext cx="514350" cy="457200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67250" y="1824038"/>
            <a:ext cx="2857500" cy="4429125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86425" y="2014538"/>
            <a:ext cx="819150" cy="771525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38825" y="2166938"/>
            <a:ext cx="514350" cy="457200"/>
          </a:xfrm>
          <a:prstGeom prst="rect">
            <a:avLst/>
          </a:prstGeom>
        </p:spPr>
      </p:pic>
      <p:pic>
        <p:nvPicPr>
          <p:cNvPr id="12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134350" y="1824038"/>
            <a:ext cx="2857500" cy="3895725"/>
          </a:xfrm>
          <a:prstGeom prst="rect">
            <a:avLst/>
          </a:prstGeom>
        </p:spPr>
      </p:pic>
      <p:pic>
        <p:nvPicPr>
          <p:cNvPr id="13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124950" y="2014538"/>
            <a:ext cx="876300" cy="771525"/>
          </a:xfrm>
          <a:prstGeom prst="rect">
            <a:avLst/>
          </a:prstGeom>
        </p:spPr>
      </p:pic>
      <p:pic>
        <p:nvPicPr>
          <p:cNvPr id="14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277350" y="2166938"/>
            <a:ext cx="571500" cy="457200"/>
          </a:xfrm>
          <a:prstGeom prst="rect">
            <a:avLst/>
          </a:prstGeom>
        </p:spPr>
      </p:pic>
      <p:sp>
        <p:nvSpPr>
          <p:cNvPr id="15" name="Text 0"/>
          <p:cNvSpPr/>
          <p:nvPr/>
        </p:nvSpPr>
        <p:spPr>
          <a:xfrm>
            <a:off x="2738884" y="604838"/>
            <a:ext cx="80569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36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Bemutató főbb tanulságai</a:t>
            </a:r>
            <a:endParaRPr lang="en-US" sz="3600" dirty="0"/>
          </a:p>
        </p:txBody>
      </p:sp>
      <p:sp>
        <p:nvSpPr>
          <p:cNvPr id="16" name="Text 1"/>
          <p:cNvSpPr/>
          <p:nvPr/>
        </p:nvSpPr>
        <p:spPr>
          <a:xfrm>
            <a:off x="1344960" y="2900363"/>
            <a:ext cx="2568029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Rádiójelek digitális megjeleníthetősége</a:t>
            </a:r>
            <a:endParaRPr lang="en-US" sz="1800" dirty="0"/>
          </a:p>
        </p:txBody>
      </p:sp>
      <p:sp>
        <p:nvSpPr>
          <p:cNvPr id="17" name="Text 2"/>
          <p:cNvSpPr/>
          <p:nvPr/>
        </p:nvSpPr>
        <p:spPr>
          <a:xfrm>
            <a:off x="1390650" y="3586163"/>
            <a:ext cx="2476500" cy="1600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 rádiójelek életben láthatóvá tehetők digitális SDR vevők segítségével, amelyek a számítógépen jelenítik meg az elektromágneses jeleket.</a:t>
            </a:r>
            <a:endParaRPr lang="en-US" sz="1350" dirty="0"/>
          </a:p>
        </p:txBody>
      </p:sp>
      <p:sp>
        <p:nvSpPr>
          <p:cNvPr id="18" name="Text 3"/>
          <p:cNvSpPr/>
          <p:nvPr/>
        </p:nvSpPr>
        <p:spPr>
          <a:xfrm>
            <a:off x="4857750" y="2900363"/>
            <a:ext cx="2476500" cy="1219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Az antennahossz döntően befolyásolja a vételt</a:t>
            </a:r>
            <a:endParaRPr lang="en-US" sz="1800" dirty="0"/>
          </a:p>
        </p:txBody>
      </p:sp>
      <p:sp>
        <p:nvSpPr>
          <p:cNvPr id="19" name="Text 4"/>
          <p:cNvSpPr/>
          <p:nvPr/>
        </p:nvSpPr>
        <p:spPr>
          <a:xfrm>
            <a:off x="4857750" y="4195763"/>
            <a:ext cx="2476500" cy="18669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Az antenna hossza kritikus tényező a vétel minőségében. Az optimális antenna hossz a frekvenciától függ, és a hullámhossz negyede vagy fele lehet.</a:t>
            </a:r>
            <a:endParaRPr lang="en-US" sz="1350" dirty="0"/>
          </a:p>
        </p:txBody>
      </p:sp>
      <p:sp>
        <p:nvSpPr>
          <p:cNvPr id="20" name="Text 5"/>
          <p:cNvSpPr/>
          <p:nvPr/>
        </p:nvSpPr>
        <p:spPr>
          <a:xfrm>
            <a:off x="8324850" y="2900363"/>
            <a:ext cx="2476500" cy="1219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Elektromágneses törvények gyakorlati alkalmazása</a:t>
            </a:r>
            <a:endParaRPr lang="en-US" sz="1800" dirty="0"/>
          </a:p>
        </p:txBody>
      </p:sp>
      <p:sp>
        <p:nvSpPr>
          <p:cNvPr id="21" name="Text 6"/>
          <p:cNvSpPr/>
          <p:nvPr/>
        </p:nvSpPr>
        <p:spPr>
          <a:xfrm>
            <a:off x="8324850" y="4195763"/>
            <a:ext cx="2476500" cy="1333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 tanult elektromágneses törvények a gyakorlatban, élőben is megfigyelhetők, és konkrétan befolyásolják a rádiózás minőségét.</a:t>
            </a:r>
            <a:endParaRPr lang="en-US" sz="1350" dirty="0"/>
          </a:p>
        </p:txBody>
      </p:sp>
      <p:sp>
        <p:nvSpPr>
          <p:cNvPr id="22" name="Text 7"/>
          <p:cNvSpPr/>
          <p:nvPr/>
        </p:nvSpPr>
        <p:spPr>
          <a:xfrm>
            <a:off x="11426577" y="6438900"/>
            <a:ext cx="461308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13/14</a:t>
            </a:r>
            <a:endParaRPr lang="en-US" sz="105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6621" y="781050"/>
            <a:ext cx="4818757" cy="60960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457450"/>
            <a:ext cx="3606850" cy="2514600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5275" y="2647950"/>
            <a:ext cx="590550" cy="571500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79575" y="2762250"/>
            <a:ext cx="361950" cy="342900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92650" y="2457450"/>
            <a:ext cx="3606850" cy="2514600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00725" y="2647950"/>
            <a:ext cx="590550" cy="571500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15025" y="2762250"/>
            <a:ext cx="361950" cy="342900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28099" y="2457450"/>
            <a:ext cx="3606850" cy="2514600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674275" y="2647950"/>
            <a:ext cx="514350" cy="571500"/>
          </a:xfrm>
          <a:prstGeom prst="rect">
            <a:avLst/>
          </a:prstGeom>
        </p:spPr>
      </p:pic>
      <p:pic>
        <p:nvPicPr>
          <p:cNvPr id="12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788575" y="2762250"/>
            <a:ext cx="285750" cy="342900"/>
          </a:xfrm>
          <a:prstGeom prst="rect">
            <a:avLst/>
          </a:prstGeom>
        </p:spPr>
      </p:pic>
      <p:pic>
        <p:nvPicPr>
          <p:cNvPr id="13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7200" y="5200650"/>
            <a:ext cx="11277600" cy="876300"/>
          </a:xfrm>
          <a:prstGeom prst="rect">
            <a:avLst/>
          </a:prstGeom>
        </p:spPr>
      </p:pic>
      <p:pic>
        <p:nvPicPr>
          <p:cNvPr id="14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09600" y="5391150"/>
            <a:ext cx="142875" cy="190500"/>
          </a:xfrm>
          <a:prstGeom prst="rect">
            <a:avLst/>
          </a:prstGeom>
        </p:spPr>
      </p:pic>
      <p:pic>
        <p:nvPicPr>
          <p:cNvPr id="15" name="Image 13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0" y="6248400"/>
            <a:ext cx="12192000" cy="609600"/>
          </a:xfrm>
          <a:prstGeom prst="rect">
            <a:avLst/>
          </a:prstGeom>
        </p:spPr>
      </p:pic>
      <p:sp>
        <p:nvSpPr>
          <p:cNvPr id="16" name="Text 0"/>
          <p:cNvSpPr/>
          <p:nvPr/>
        </p:nvSpPr>
        <p:spPr>
          <a:xfrm>
            <a:off x="3686621" y="781050"/>
            <a:ext cx="5782508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36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Következő lépések</a:t>
            </a:r>
            <a:endParaRPr lang="en-US" sz="3600" dirty="0"/>
          </a:p>
        </p:txBody>
      </p:sp>
      <p:sp>
        <p:nvSpPr>
          <p:cNvPr id="17" name="Text 1"/>
          <p:cNvSpPr/>
          <p:nvPr/>
        </p:nvSpPr>
        <p:spPr>
          <a:xfrm>
            <a:off x="2438400" y="1619250"/>
            <a:ext cx="7315200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 mai bemutatóban megismert jelenségeket a következő órán csoportfeladatban önállóan is kipróbálhatjátok.</a:t>
            </a:r>
            <a:endParaRPr lang="en-US" sz="1500" dirty="0"/>
          </a:p>
        </p:txBody>
      </p:sp>
      <p:sp>
        <p:nvSpPr>
          <p:cNvPr id="18" name="Text 2"/>
          <p:cNvSpPr/>
          <p:nvPr/>
        </p:nvSpPr>
        <p:spPr>
          <a:xfrm>
            <a:off x="912867" y="3333750"/>
            <a:ext cx="269551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Csoportos munka</a:t>
            </a:r>
            <a:endParaRPr lang="en-US" sz="1800" dirty="0"/>
          </a:p>
        </p:txBody>
      </p:sp>
      <p:sp>
        <p:nvSpPr>
          <p:cNvPr id="19" name="Text 3"/>
          <p:cNvSpPr/>
          <p:nvPr/>
        </p:nvSpPr>
        <p:spPr>
          <a:xfrm>
            <a:off x="647700" y="3714750"/>
            <a:ext cx="3225850" cy="1066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Munkacsoportokban (3-4 fő) végezhetitek el az experimentális vizsgálatokat, majd közösen elemezzétek az eredményeket.</a:t>
            </a:r>
            <a:endParaRPr lang="en-US" sz="1350" dirty="0"/>
          </a:p>
        </p:txBody>
      </p:sp>
      <p:sp>
        <p:nvSpPr>
          <p:cNvPr id="20" name="Text 4"/>
          <p:cNvSpPr/>
          <p:nvPr/>
        </p:nvSpPr>
        <p:spPr>
          <a:xfrm>
            <a:off x="4735473" y="3333750"/>
            <a:ext cx="2721054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Antenna mérések</a:t>
            </a:r>
            <a:endParaRPr lang="en-US" sz="1800" dirty="0"/>
          </a:p>
        </p:txBody>
      </p:sp>
      <p:sp>
        <p:nvSpPr>
          <p:cNvPr id="21" name="Text 5"/>
          <p:cNvSpPr/>
          <p:nvPr/>
        </p:nvSpPr>
        <p:spPr>
          <a:xfrm>
            <a:off x="4483150" y="3714750"/>
            <a:ext cx="3225850" cy="1066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Különböző hosszúságú antennákkal méred a jel erősségét különböző frekvenciákon, és rögzíted az eredményeket táblázatban.</a:t>
            </a:r>
            <a:endParaRPr lang="en-US" sz="1350" dirty="0"/>
          </a:p>
        </p:txBody>
      </p:sp>
      <p:sp>
        <p:nvSpPr>
          <p:cNvPr id="22" name="Text 6"/>
          <p:cNvSpPr/>
          <p:nvPr/>
        </p:nvSpPr>
        <p:spPr>
          <a:xfrm>
            <a:off x="8412153" y="3333750"/>
            <a:ext cx="3038594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Elemzés és jelentés</a:t>
            </a:r>
            <a:endParaRPr lang="en-US" sz="1800" dirty="0"/>
          </a:p>
        </p:txBody>
      </p:sp>
      <p:sp>
        <p:nvSpPr>
          <p:cNvPr id="23" name="Text 7"/>
          <p:cNvSpPr/>
          <p:nvPr/>
        </p:nvSpPr>
        <p:spPr>
          <a:xfrm>
            <a:off x="8318599" y="3714750"/>
            <a:ext cx="3225850" cy="1066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Elemezed a kapott adatokat, készítesz grafikont, és összeállítod a csoport jelentését a megfigyelésekről.</a:t>
            </a:r>
            <a:endParaRPr lang="en-US" sz="1350" dirty="0"/>
          </a:p>
        </p:txBody>
      </p:sp>
      <p:sp>
        <p:nvSpPr>
          <p:cNvPr id="24" name="Text 8"/>
          <p:cNvSpPr/>
          <p:nvPr/>
        </p:nvSpPr>
        <p:spPr>
          <a:xfrm>
            <a:off x="828675" y="5353050"/>
            <a:ext cx="109728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Tipp a munkához:</a:t>
            </a:r>
            <a:endParaRPr lang="en-US" sz="1500" dirty="0"/>
          </a:p>
        </p:txBody>
      </p:sp>
      <p:sp>
        <p:nvSpPr>
          <p:cNvPr id="25" name="Text 9"/>
          <p:cNvSpPr/>
          <p:nvPr/>
        </p:nvSpPr>
        <p:spPr>
          <a:xfrm>
            <a:off x="609600" y="5657850"/>
            <a:ext cx="1316736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Figyeljétek meg, hogyan hat az antenna hossza a vétel minőségére, és ez a frekvencia változtatáshoz!</a:t>
            </a:r>
            <a:endParaRPr lang="en-US" sz="1350" dirty="0"/>
          </a:p>
        </p:txBody>
      </p:sp>
      <p:sp>
        <p:nvSpPr>
          <p:cNvPr id="26" name="Text 10"/>
          <p:cNvSpPr/>
          <p:nvPr/>
        </p:nvSpPr>
        <p:spPr>
          <a:xfrm>
            <a:off x="11426577" y="6438900"/>
            <a:ext cx="461308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14/14</a:t>
            </a:r>
            <a:endParaRPr lang="en-US" sz="10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7338" y="914400"/>
            <a:ext cx="5737175" cy="60960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438400"/>
            <a:ext cx="3454450" cy="3505200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0500" y="2743200"/>
            <a:ext cx="647700" cy="571500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68850" y="2438400"/>
            <a:ext cx="3454450" cy="3505200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38813" y="2743200"/>
            <a:ext cx="714375" cy="571500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80499" y="2438400"/>
            <a:ext cx="3454450" cy="3238500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83800" y="2743200"/>
            <a:ext cx="647700" cy="571500"/>
          </a:xfrm>
          <a:prstGeom prst="rect">
            <a:avLst/>
          </a:prstGeom>
        </p:spPr>
      </p:pic>
      <p:sp>
        <p:nvSpPr>
          <p:cNvPr id="10" name="Text 0"/>
          <p:cNvSpPr/>
          <p:nvPr/>
        </p:nvSpPr>
        <p:spPr>
          <a:xfrm>
            <a:off x="3227338" y="914400"/>
            <a:ext cx="688461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36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Bemutató célkitűzései</a:t>
            </a:r>
            <a:endParaRPr lang="en-US" sz="3600" dirty="0"/>
          </a:p>
        </p:txBody>
      </p:sp>
      <p:sp>
        <p:nvSpPr>
          <p:cNvPr id="11" name="Text 1"/>
          <p:cNvSpPr/>
          <p:nvPr/>
        </p:nvSpPr>
        <p:spPr>
          <a:xfrm>
            <a:off x="762000" y="3543300"/>
            <a:ext cx="284485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Rádiójelek valós megjelenése</a:t>
            </a:r>
            <a:endParaRPr lang="en-US" sz="1800" dirty="0"/>
          </a:p>
        </p:txBody>
      </p:sp>
      <p:sp>
        <p:nvSpPr>
          <p:cNvPr id="12" name="Text 2"/>
          <p:cNvSpPr/>
          <p:nvPr/>
        </p:nvSpPr>
        <p:spPr>
          <a:xfrm>
            <a:off x="762000" y="4305300"/>
            <a:ext cx="2844850" cy="1333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 következő néhány percben megnézhetjük, hogyan jelennek meg a rádiójelek a valóságban, és hogyan lehet őket digitálisan megjeleníteni.</a:t>
            </a:r>
            <a:endParaRPr lang="en-US" sz="1350" dirty="0"/>
          </a:p>
        </p:txBody>
      </p:sp>
      <p:sp>
        <p:nvSpPr>
          <p:cNvPr id="13" name="Text 3"/>
          <p:cNvSpPr/>
          <p:nvPr/>
        </p:nvSpPr>
        <p:spPr>
          <a:xfrm>
            <a:off x="4673650" y="3543300"/>
            <a:ext cx="284485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Jel erősségének vizsgálata</a:t>
            </a:r>
            <a:endParaRPr lang="en-US" sz="1800" dirty="0"/>
          </a:p>
        </p:txBody>
      </p:sp>
      <p:sp>
        <p:nvSpPr>
          <p:cNvPr id="14" name="Text 4"/>
          <p:cNvSpPr/>
          <p:nvPr/>
        </p:nvSpPr>
        <p:spPr>
          <a:xfrm>
            <a:off x="4673650" y="4305300"/>
            <a:ext cx="2844850" cy="1333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Tanulmányozzuk meg, hogyan függ össze a vett jel erőssége az antenna hosszával és a frekvenciával, különböző demonstrációk segítségével.</a:t>
            </a:r>
            <a:endParaRPr lang="en-US" sz="1350" dirty="0"/>
          </a:p>
        </p:txBody>
      </p:sp>
      <p:sp>
        <p:nvSpPr>
          <p:cNvPr id="15" name="Text 5"/>
          <p:cNvSpPr/>
          <p:nvPr/>
        </p:nvSpPr>
        <p:spPr>
          <a:xfrm>
            <a:off x="8585299" y="3543300"/>
            <a:ext cx="284485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SDR technológia bemutatása</a:t>
            </a:r>
            <a:endParaRPr lang="en-US" sz="1800" dirty="0"/>
          </a:p>
        </p:txBody>
      </p:sp>
      <p:sp>
        <p:nvSpPr>
          <p:cNvPr id="16" name="Text 6"/>
          <p:cNvSpPr/>
          <p:nvPr/>
        </p:nvSpPr>
        <p:spPr>
          <a:xfrm>
            <a:off x="8585299" y="4305300"/>
            <a:ext cx="2844850" cy="1066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 bemutatóhoz egy digitális SDR vevőt fogok használni, amely számítógépen láthatóvá teszi az elektromágneses jeleket.</a:t>
            </a:r>
            <a:endParaRPr lang="en-US" sz="1350" dirty="0"/>
          </a:p>
        </p:txBody>
      </p:sp>
      <p:sp>
        <p:nvSpPr>
          <p:cNvPr id="17" name="Text 7"/>
          <p:cNvSpPr/>
          <p:nvPr/>
        </p:nvSpPr>
        <p:spPr>
          <a:xfrm>
            <a:off x="11511409" y="6438900"/>
            <a:ext cx="359509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2/14</a:t>
            </a:r>
            <a:endParaRPr lang="en-US" sz="10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57200"/>
            <a:ext cx="11277600" cy="60960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295400"/>
            <a:ext cx="5334000" cy="2552700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700" y="1495425"/>
            <a:ext cx="323850" cy="285750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4000500"/>
            <a:ext cx="5334000" cy="1790700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7700" y="4200525"/>
            <a:ext cx="361950" cy="285750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7700" y="4695825"/>
            <a:ext cx="171450" cy="171450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7700" y="5038725"/>
            <a:ext cx="171450" cy="171450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7700" y="5381625"/>
            <a:ext cx="171450" cy="171450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00800" y="1295400"/>
            <a:ext cx="5334000" cy="2171700"/>
          </a:xfrm>
          <a:prstGeom prst="rect">
            <a:avLst/>
          </a:prstGeom>
        </p:spPr>
      </p:pic>
      <p:pic>
        <p:nvPicPr>
          <p:cNvPr id="12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686550" y="1524000"/>
            <a:ext cx="4762500" cy="1714500"/>
          </a:xfrm>
          <a:prstGeom prst="rect">
            <a:avLst/>
          </a:prstGeom>
        </p:spPr>
      </p:pic>
      <p:pic>
        <p:nvPicPr>
          <p:cNvPr id="13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00800" y="3619500"/>
            <a:ext cx="5334000" cy="2171700"/>
          </a:xfrm>
          <a:prstGeom prst="rect">
            <a:avLst/>
          </a:prstGeom>
        </p:spPr>
      </p:pic>
      <p:pic>
        <p:nvPicPr>
          <p:cNvPr id="14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591300" y="3819525"/>
            <a:ext cx="323850" cy="285750"/>
          </a:xfrm>
          <a:prstGeom prst="rect">
            <a:avLst/>
          </a:prstGeom>
        </p:spPr>
      </p:pic>
      <p:pic>
        <p:nvPicPr>
          <p:cNvPr id="15" name="Image 13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591300" y="4314825"/>
            <a:ext cx="171450" cy="171450"/>
          </a:xfrm>
          <a:prstGeom prst="rect">
            <a:avLst/>
          </a:prstGeom>
        </p:spPr>
      </p:pic>
      <p:pic>
        <p:nvPicPr>
          <p:cNvPr id="16" name="Image 14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591300" y="4657725"/>
            <a:ext cx="171450" cy="171450"/>
          </a:xfrm>
          <a:prstGeom prst="rect">
            <a:avLst/>
          </a:prstGeom>
        </p:spPr>
      </p:pic>
      <p:pic>
        <p:nvPicPr>
          <p:cNvPr id="17" name="Image 15" descr="preencoded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591300" y="5000625"/>
            <a:ext cx="171450" cy="171450"/>
          </a:xfrm>
          <a:prstGeom prst="rect">
            <a:avLst/>
          </a:prstGeom>
        </p:spPr>
      </p:pic>
      <p:sp>
        <p:nvSpPr>
          <p:cNvPr id="18" name="Text 0"/>
          <p:cNvSpPr/>
          <p:nvPr/>
        </p:nvSpPr>
        <p:spPr>
          <a:xfrm>
            <a:off x="457200" y="457200"/>
            <a:ext cx="112776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36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SDR vevő bemutatása</a:t>
            </a:r>
            <a:endParaRPr lang="en-US" sz="3600" dirty="0"/>
          </a:p>
        </p:txBody>
      </p:sp>
      <p:sp>
        <p:nvSpPr>
          <p:cNvPr id="19" name="Text 1"/>
          <p:cNvSpPr/>
          <p:nvPr/>
        </p:nvSpPr>
        <p:spPr>
          <a:xfrm>
            <a:off x="1085850" y="1485900"/>
            <a:ext cx="594360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700"/>
              </a:lnSpc>
              <a:buNone/>
            </a:pPr>
            <a:r>
              <a:rPr lang="en-US" sz="2250" b="1" dirty="0">
                <a:solidFill>
                  <a:srgbClr val="FDE04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Mi az az SDR vevő?</a:t>
            </a:r>
            <a:endParaRPr lang="en-US" sz="2250" dirty="0"/>
          </a:p>
        </p:txBody>
      </p:sp>
      <p:sp>
        <p:nvSpPr>
          <p:cNvPr id="20" name="Text 2"/>
          <p:cNvSpPr/>
          <p:nvPr/>
        </p:nvSpPr>
        <p:spPr>
          <a:xfrm>
            <a:off x="647700" y="1943100"/>
            <a:ext cx="4953000" cy="8001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 digitális SDR (Software Defined Radio) vevő lehetővé teszi az elektromágneses jeleket számítógépen való megjelenítésére.</a:t>
            </a:r>
            <a:endParaRPr lang="en-US" sz="1350" dirty="0"/>
          </a:p>
        </p:txBody>
      </p:sp>
      <p:sp>
        <p:nvSpPr>
          <p:cNvPr id="21" name="Text 3"/>
          <p:cNvSpPr/>
          <p:nvPr/>
        </p:nvSpPr>
        <p:spPr>
          <a:xfrm>
            <a:off x="647700" y="2857500"/>
            <a:ext cx="4953000" cy="8001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Contrary to popular belief, it doesn't convert radio waves into digital data and back. Instead, it directly processes analog radio signals using high-speed ADCs.</a:t>
            </a:r>
            <a:endParaRPr lang="en-US" sz="1350" dirty="0"/>
          </a:p>
        </p:txBody>
      </p:sp>
      <p:sp>
        <p:nvSpPr>
          <p:cNvPr id="22" name="Text 4"/>
          <p:cNvSpPr/>
          <p:nvPr/>
        </p:nvSpPr>
        <p:spPr>
          <a:xfrm>
            <a:off x="1123950" y="4191000"/>
            <a:ext cx="495300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700"/>
              </a:lnSpc>
              <a:buNone/>
            </a:pPr>
            <a:r>
              <a:rPr lang="en-US" sz="2250" b="1" dirty="0">
                <a:solidFill>
                  <a:srgbClr val="FDE04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Működése</a:t>
            </a:r>
            <a:endParaRPr lang="en-US" sz="2250" dirty="0"/>
          </a:p>
        </p:txBody>
      </p:sp>
      <p:sp>
        <p:nvSpPr>
          <p:cNvPr id="23" name="Text 5"/>
          <p:cNvSpPr/>
          <p:nvPr/>
        </p:nvSpPr>
        <p:spPr>
          <a:xfrm>
            <a:off x="933450" y="4648200"/>
            <a:ext cx="3167182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Antenna fogadja a rádiójeleket</a:t>
            </a:r>
            <a:endParaRPr lang="en-US" sz="1350" dirty="0"/>
          </a:p>
        </p:txBody>
      </p:sp>
      <p:sp>
        <p:nvSpPr>
          <p:cNvPr id="24" name="Text 6"/>
          <p:cNvSpPr/>
          <p:nvPr/>
        </p:nvSpPr>
        <p:spPr>
          <a:xfrm>
            <a:off x="933450" y="4991100"/>
            <a:ext cx="3163788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Az RF szűrők előkészítik a jelet</a:t>
            </a:r>
            <a:endParaRPr lang="en-US" sz="1350" dirty="0"/>
          </a:p>
        </p:txBody>
      </p:sp>
      <p:sp>
        <p:nvSpPr>
          <p:cNvPr id="25" name="Text 7"/>
          <p:cNvSpPr/>
          <p:nvPr/>
        </p:nvSpPr>
        <p:spPr>
          <a:xfrm>
            <a:off x="933450" y="5334000"/>
            <a:ext cx="4601647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 DSP processzor feldolgozza a digitális jelet</a:t>
            </a:r>
            <a:endParaRPr lang="en-US" sz="1350" dirty="0"/>
          </a:p>
        </p:txBody>
      </p:sp>
      <p:sp>
        <p:nvSpPr>
          <p:cNvPr id="26" name="Text 8"/>
          <p:cNvSpPr/>
          <p:nvPr/>
        </p:nvSpPr>
        <p:spPr>
          <a:xfrm>
            <a:off x="7029450" y="3810000"/>
            <a:ext cx="594360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700"/>
              </a:lnSpc>
              <a:buNone/>
            </a:pPr>
            <a:r>
              <a:rPr lang="en-US" sz="2250" b="1" dirty="0">
                <a:solidFill>
                  <a:srgbClr val="FDE04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Sajátos előnyei</a:t>
            </a:r>
            <a:endParaRPr lang="en-US" sz="2250" dirty="0"/>
          </a:p>
        </p:txBody>
      </p:sp>
      <p:sp>
        <p:nvSpPr>
          <p:cNvPr id="27" name="Text 9"/>
          <p:cNvSpPr/>
          <p:nvPr/>
        </p:nvSpPr>
        <p:spPr>
          <a:xfrm>
            <a:off x="6877050" y="4267200"/>
            <a:ext cx="3794581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Régiók és idők független vizualizáció</a:t>
            </a:r>
            <a:endParaRPr lang="en-US" sz="1350" dirty="0"/>
          </a:p>
        </p:txBody>
      </p:sp>
      <p:sp>
        <p:nvSpPr>
          <p:cNvPr id="28" name="Text 10"/>
          <p:cNvSpPr/>
          <p:nvPr/>
        </p:nvSpPr>
        <p:spPr>
          <a:xfrm>
            <a:off x="6877050" y="4610100"/>
            <a:ext cx="4475024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Különböző frekvenciatartományok kezelése</a:t>
            </a:r>
            <a:endParaRPr lang="en-US" sz="1350" dirty="0"/>
          </a:p>
        </p:txBody>
      </p:sp>
      <p:sp>
        <p:nvSpPr>
          <p:cNvPr id="29" name="Text 11"/>
          <p:cNvSpPr/>
          <p:nvPr/>
        </p:nvSpPr>
        <p:spPr>
          <a:xfrm>
            <a:off x="6877050" y="4953000"/>
            <a:ext cx="3395782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Digitalis spektrum megjelenítése</a:t>
            </a:r>
            <a:endParaRPr lang="en-US" sz="1350" dirty="0"/>
          </a:p>
        </p:txBody>
      </p:sp>
      <p:sp>
        <p:nvSpPr>
          <p:cNvPr id="30" name="Text 12"/>
          <p:cNvSpPr/>
          <p:nvPr/>
        </p:nvSpPr>
        <p:spPr>
          <a:xfrm>
            <a:off x="11511409" y="6438900"/>
            <a:ext cx="359509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3/14</a:t>
            </a:r>
            <a:endParaRPr lang="en-US" sz="10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698" y="381000"/>
            <a:ext cx="8076456" cy="53340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1066800"/>
            <a:ext cx="9144000" cy="3048000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0" y="1066800"/>
            <a:ext cx="8572500" cy="3429000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000" y="4305300"/>
            <a:ext cx="4419600" cy="1447800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76400" y="4495800"/>
            <a:ext cx="285750" cy="228600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48400" y="4305300"/>
            <a:ext cx="4419600" cy="1447800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00800" y="4495800"/>
            <a:ext cx="257175" cy="228600"/>
          </a:xfrm>
          <a:prstGeom prst="rect">
            <a:avLst/>
          </a:prstGeom>
        </p:spPr>
      </p:pic>
      <p:sp>
        <p:nvSpPr>
          <p:cNvPr id="10" name="Text 0"/>
          <p:cNvSpPr/>
          <p:nvPr/>
        </p:nvSpPr>
        <p:spPr>
          <a:xfrm>
            <a:off x="2057698" y="381000"/>
            <a:ext cx="9691747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36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Digitális spektrum értelmezése</a:t>
            </a:r>
            <a:endParaRPr lang="en-US" sz="3600" dirty="0"/>
          </a:p>
        </p:txBody>
      </p:sp>
      <p:sp>
        <p:nvSpPr>
          <p:cNvPr id="11" name="Text 1"/>
          <p:cNvSpPr/>
          <p:nvPr/>
        </p:nvSpPr>
        <p:spPr>
          <a:xfrm>
            <a:off x="2076450" y="4457700"/>
            <a:ext cx="493776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Spektrum elemzése</a:t>
            </a:r>
            <a:endParaRPr lang="en-US" sz="1800" dirty="0"/>
          </a:p>
        </p:txBody>
      </p:sp>
      <p:sp>
        <p:nvSpPr>
          <p:cNvPr id="12" name="Text 2"/>
          <p:cNvSpPr/>
          <p:nvPr/>
        </p:nvSpPr>
        <p:spPr>
          <a:xfrm>
            <a:off x="1714500" y="4838700"/>
            <a:ext cx="489204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 függőleges csíkok </a:t>
            </a:r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200" b="1" dirty="0">
                <a:solidFill>
                  <a:srgbClr val="FDE04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élő rádiójelek</a:t>
            </a:r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reprezentációi</a:t>
            </a:r>
            <a:endParaRPr lang="en-US" sz="1200" dirty="0"/>
          </a:p>
        </p:txBody>
      </p:sp>
      <p:sp>
        <p:nvSpPr>
          <p:cNvPr id="13" name="Text 3"/>
          <p:cNvSpPr/>
          <p:nvPr/>
        </p:nvSpPr>
        <p:spPr>
          <a:xfrm>
            <a:off x="1714500" y="5105400"/>
            <a:ext cx="489204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 balról jobbra irány </a:t>
            </a:r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200" b="1" dirty="0">
                <a:solidFill>
                  <a:srgbClr val="FDE04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frekvenciát</a:t>
            </a:r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mutat</a:t>
            </a:r>
            <a:endParaRPr lang="en-US" sz="1200" dirty="0"/>
          </a:p>
        </p:txBody>
      </p:sp>
      <p:sp>
        <p:nvSpPr>
          <p:cNvPr id="14" name="Text 4"/>
          <p:cNvSpPr/>
          <p:nvPr/>
        </p:nvSpPr>
        <p:spPr>
          <a:xfrm>
            <a:off x="1714500" y="5372100"/>
            <a:ext cx="489204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Az alul levő tengely </a:t>
            </a:r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200" b="1" dirty="0">
                <a:solidFill>
                  <a:srgbClr val="FDE04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időt</a:t>
            </a:r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jelöl</a:t>
            </a:r>
            <a:endParaRPr lang="en-US" sz="1200" dirty="0"/>
          </a:p>
        </p:txBody>
      </p:sp>
      <p:sp>
        <p:nvSpPr>
          <p:cNvPr id="15" name="Text 5"/>
          <p:cNvSpPr/>
          <p:nvPr/>
        </p:nvSpPr>
        <p:spPr>
          <a:xfrm>
            <a:off x="6772275" y="4457700"/>
            <a:ext cx="493776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Mit figyelhetünk meg?</a:t>
            </a:r>
            <a:endParaRPr lang="en-US" sz="1800" dirty="0"/>
          </a:p>
        </p:txBody>
      </p:sp>
      <p:sp>
        <p:nvSpPr>
          <p:cNvPr id="16" name="Text 6"/>
          <p:cNvSpPr/>
          <p:nvPr/>
        </p:nvSpPr>
        <p:spPr>
          <a:xfrm>
            <a:off x="6438900" y="4838700"/>
            <a:ext cx="489204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 csíkok vastagsága a jel </a:t>
            </a:r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200" b="1" dirty="0">
                <a:solidFill>
                  <a:srgbClr val="FDE04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erősségét</a:t>
            </a:r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jelzi</a:t>
            </a:r>
            <a:endParaRPr lang="en-US" sz="1200" dirty="0"/>
          </a:p>
        </p:txBody>
      </p:sp>
      <p:sp>
        <p:nvSpPr>
          <p:cNvPr id="17" name="Text 7"/>
          <p:cNvSpPr/>
          <p:nvPr/>
        </p:nvSpPr>
        <p:spPr>
          <a:xfrm>
            <a:off x="6438900" y="5105400"/>
            <a:ext cx="489204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Különböző színek a különböző </a:t>
            </a:r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200" b="1" dirty="0">
                <a:solidFill>
                  <a:srgbClr val="FDE04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küldőket</a:t>
            </a:r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mutatják</a:t>
            </a:r>
            <a:endParaRPr lang="en-US" sz="1200" dirty="0"/>
          </a:p>
        </p:txBody>
      </p:sp>
      <p:sp>
        <p:nvSpPr>
          <p:cNvPr id="18" name="Text 8"/>
          <p:cNvSpPr/>
          <p:nvPr/>
        </p:nvSpPr>
        <p:spPr>
          <a:xfrm>
            <a:off x="6438900" y="5372100"/>
            <a:ext cx="489204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 mozgás a </a:t>
            </a:r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200" b="1" dirty="0">
                <a:solidFill>
                  <a:srgbClr val="FDE04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jel változását</a:t>
            </a:r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jelzi időben</a:t>
            </a:r>
            <a:endParaRPr lang="en-US" sz="1200" dirty="0"/>
          </a:p>
        </p:txBody>
      </p:sp>
      <p:sp>
        <p:nvSpPr>
          <p:cNvPr id="19" name="Text 9"/>
          <p:cNvSpPr/>
          <p:nvPr/>
        </p:nvSpPr>
        <p:spPr>
          <a:xfrm>
            <a:off x="11511409" y="6438900"/>
            <a:ext cx="359509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4/14</a:t>
            </a:r>
            <a:endParaRPr lang="en-US" sz="10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57200"/>
            <a:ext cx="11277600" cy="60960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447800"/>
            <a:ext cx="5334000" cy="3505200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" y="1762125"/>
            <a:ext cx="285750" cy="285750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000" y="2362200"/>
            <a:ext cx="190500" cy="190500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000" y="3124200"/>
            <a:ext cx="190500" cy="190500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2000" y="3886200"/>
            <a:ext cx="190500" cy="190500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00800" y="1447800"/>
            <a:ext cx="5334000" cy="3505200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29400" y="2438400"/>
            <a:ext cx="4876800" cy="1638300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66024" y="4533900"/>
            <a:ext cx="152400" cy="152400"/>
          </a:xfrm>
          <a:prstGeom prst="rect">
            <a:avLst/>
          </a:prstGeom>
        </p:spPr>
      </p:pic>
      <p:pic>
        <p:nvPicPr>
          <p:cNvPr id="12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117384" y="4533900"/>
            <a:ext cx="152400" cy="152400"/>
          </a:xfrm>
          <a:prstGeom prst="rect">
            <a:avLst/>
          </a:prstGeom>
        </p:spPr>
      </p:pic>
      <p:pic>
        <p:nvPicPr>
          <p:cNvPr id="13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617125" y="4533900"/>
            <a:ext cx="152400" cy="152400"/>
          </a:xfrm>
          <a:prstGeom prst="rect">
            <a:avLst/>
          </a:prstGeom>
        </p:spPr>
      </p:pic>
      <p:sp>
        <p:nvSpPr>
          <p:cNvPr id="14" name="Text 0"/>
          <p:cNvSpPr/>
          <p:nvPr/>
        </p:nvSpPr>
        <p:spPr>
          <a:xfrm>
            <a:off x="-670560" y="457200"/>
            <a:ext cx="1353312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36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Hullámhossz-frekvencia kapcsolat</a:t>
            </a:r>
            <a:endParaRPr lang="en-US" sz="3600" dirty="0"/>
          </a:p>
        </p:txBody>
      </p:sp>
      <p:sp>
        <p:nvSpPr>
          <p:cNvPr id="15" name="Text 1"/>
          <p:cNvSpPr/>
          <p:nvPr/>
        </p:nvSpPr>
        <p:spPr>
          <a:xfrm>
            <a:off x="1162050" y="1752600"/>
            <a:ext cx="566928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700"/>
              </a:lnSpc>
              <a:buNone/>
            </a:pPr>
            <a:r>
              <a:rPr lang="en-US" sz="2250" b="1" dirty="0">
                <a:solidFill>
                  <a:srgbClr val="FACC15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Optimális antenna hossz</a:t>
            </a:r>
            <a:endParaRPr lang="en-US" sz="2250" dirty="0"/>
          </a:p>
        </p:txBody>
      </p:sp>
      <p:sp>
        <p:nvSpPr>
          <p:cNvPr id="16" name="Text 2"/>
          <p:cNvSpPr/>
          <p:nvPr/>
        </p:nvSpPr>
        <p:spPr>
          <a:xfrm>
            <a:off x="1066800" y="2324100"/>
            <a:ext cx="4419600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Az antenna akkor működik a </a:t>
            </a:r>
            <a:pPr algn="l" indent="0" marL="0">
              <a:lnSpc>
                <a:spcPts val="210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legjobban</a:t>
            </a:r>
            <a:pPr algn="l" indent="0" marL="0">
              <a:lnSpc>
                <a:spcPts val="210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, ha a hossza a hullámhossz </a:t>
            </a:r>
            <a:pPr algn="l" indent="0" marL="0">
              <a:lnSpc>
                <a:spcPts val="210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negyede vagy fele</a:t>
            </a:r>
            <a:pPr algn="l" indent="0" marL="0">
              <a:lnSpc>
                <a:spcPts val="210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.</a:t>
            </a:r>
            <a:endParaRPr lang="en-US" sz="1500" dirty="0"/>
          </a:p>
        </p:txBody>
      </p:sp>
      <p:sp>
        <p:nvSpPr>
          <p:cNvPr id="17" name="Text 3"/>
          <p:cNvSpPr/>
          <p:nvPr/>
        </p:nvSpPr>
        <p:spPr>
          <a:xfrm>
            <a:off x="1066800" y="3086100"/>
            <a:ext cx="4419600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Ahogy </a:t>
            </a:r>
            <a:pPr algn="l" indent="0" marL="0">
              <a:lnSpc>
                <a:spcPts val="210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nő a frekvencia</a:t>
            </a:r>
            <a:pPr algn="l" indent="0" marL="0">
              <a:lnSpc>
                <a:spcPts val="210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, </a:t>
            </a:r>
            <a:pPr algn="l" indent="0" marL="0">
              <a:lnSpc>
                <a:spcPts val="210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csökken a hullámhossz</a:t>
            </a:r>
            <a:pPr algn="l" indent="0" marL="0">
              <a:lnSpc>
                <a:spcPts val="210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.</a:t>
            </a:r>
            <a:endParaRPr lang="en-US" sz="1500" dirty="0"/>
          </a:p>
        </p:txBody>
      </p:sp>
      <p:sp>
        <p:nvSpPr>
          <p:cNvPr id="18" name="Text 4"/>
          <p:cNvSpPr/>
          <p:nvPr/>
        </p:nvSpPr>
        <p:spPr>
          <a:xfrm>
            <a:off x="1066800" y="3848100"/>
            <a:ext cx="4419600" cy="8001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Ezért egy 100 MHz-es FM rádióhoz </a:t>
            </a:r>
            <a:pPr algn="l" indent="0" marL="0">
              <a:lnSpc>
                <a:spcPts val="210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hosszabb antenna</a:t>
            </a:r>
            <a:pPr algn="l" indent="0" marL="0">
              <a:lnSpc>
                <a:spcPts val="210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kell, mint egy 450 MHz-es adóhoz.</a:t>
            </a:r>
            <a:endParaRPr lang="en-US" sz="1500" dirty="0"/>
          </a:p>
        </p:txBody>
      </p:sp>
      <p:sp>
        <p:nvSpPr>
          <p:cNvPr id="19" name="Text 5"/>
          <p:cNvSpPr/>
          <p:nvPr/>
        </p:nvSpPr>
        <p:spPr>
          <a:xfrm>
            <a:off x="6629400" y="1676400"/>
            <a:ext cx="48768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Frekvencia és hullámhossz fordított aránya</a:t>
            </a:r>
            <a:endParaRPr lang="en-US" sz="1800" dirty="0"/>
          </a:p>
        </p:txBody>
      </p:sp>
      <p:sp>
        <p:nvSpPr>
          <p:cNvPr id="20" name="Text 6"/>
          <p:cNvSpPr/>
          <p:nvPr/>
        </p:nvSpPr>
        <p:spPr>
          <a:xfrm>
            <a:off x="6994624" y="4495800"/>
            <a:ext cx="981551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Frekvencia</a:t>
            </a:r>
            <a:endParaRPr lang="en-US" sz="1200" dirty="0"/>
          </a:p>
        </p:txBody>
      </p:sp>
      <p:sp>
        <p:nvSpPr>
          <p:cNvPr id="21" name="Text 7"/>
          <p:cNvSpPr/>
          <p:nvPr/>
        </p:nvSpPr>
        <p:spPr>
          <a:xfrm>
            <a:off x="8345984" y="4495800"/>
            <a:ext cx="1159609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Hullámhossz</a:t>
            </a:r>
            <a:endParaRPr lang="en-US" sz="1200" dirty="0"/>
          </a:p>
        </p:txBody>
      </p:sp>
      <p:sp>
        <p:nvSpPr>
          <p:cNvPr id="22" name="Text 8"/>
          <p:cNvSpPr/>
          <p:nvPr/>
        </p:nvSpPr>
        <p:spPr>
          <a:xfrm>
            <a:off x="9845725" y="4495800"/>
            <a:ext cx="1828621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Antenna hossz (λ/2)</a:t>
            </a:r>
            <a:endParaRPr lang="en-US" sz="1200" dirty="0"/>
          </a:p>
        </p:txBody>
      </p:sp>
      <p:sp>
        <p:nvSpPr>
          <p:cNvPr id="23" name="Text 9"/>
          <p:cNvSpPr/>
          <p:nvPr/>
        </p:nvSpPr>
        <p:spPr>
          <a:xfrm>
            <a:off x="11511409" y="6438900"/>
            <a:ext cx="359509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5/14</a:t>
            </a:r>
            <a:endParaRPr lang="en-US" sz="10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8401" y="495300"/>
            <a:ext cx="8255050" cy="60960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247900"/>
            <a:ext cx="4329113" cy="2971800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750" y="2476500"/>
            <a:ext cx="390525" cy="381000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8256" y="3009900"/>
            <a:ext cx="285750" cy="304800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31280" y="3543300"/>
            <a:ext cx="114300" cy="304800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5800" y="4076700"/>
            <a:ext cx="3871913" cy="915442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67251" y="3200400"/>
            <a:ext cx="457200" cy="457200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86313" y="3810000"/>
            <a:ext cx="2619226" cy="609600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05539" y="2247900"/>
            <a:ext cx="4329113" cy="2971800"/>
          </a:xfrm>
          <a:prstGeom prst="rect">
            <a:avLst/>
          </a:prstGeom>
        </p:spPr>
      </p:pic>
      <p:pic>
        <p:nvPicPr>
          <p:cNvPr id="12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259068" y="2476500"/>
            <a:ext cx="390525" cy="381000"/>
          </a:xfrm>
          <a:prstGeom prst="rect">
            <a:avLst/>
          </a:prstGeom>
        </p:spPr>
      </p:pic>
      <p:pic>
        <p:nvPicPr>
          <p:cNvPr id="13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354467" y="3009900"/>
            <a:ext cx="285750" cy="304800"/>
          </a:xfrm>
          <a:prstGeom prst="rect">
            <a:avLst/>
          </a:prstGeom>
        </p:spPr>
      </p:pic>
      <p:pic>
        <p:nvPicPr>
          <p:cNvPr id="14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395097" y="3543300"/>
            <a:ext cx="114300" cy="304800"/>
          </a:xfrm>
          <a:prstGeom prst="rect">
            <a:avLst/>
          </a:prstGeom>
        </p:spPr>
      </p:pic>
      <p:pic>
        <p:nvPicPr>
          <p:cNvPr id="15" name="Image 13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634139" y="4076700"/>
            <a:ext cx="3871913" cy="915442"/>
          </a:xfrm>
          <a:prstGeom prst="rect">
            <a:avLst/>
          </a:prstGeom>
        </p:spPr>
      </p:pic>
      <p:pic>
        <p:nvPicPr>
          <p:cNvPr id="16" name="Image 14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57200" y="5524500"/>
            <a:ext cx="11277600" cy="838200"/>
          </a:xfrm>
          <a:prstGeom prst="rect">
            <a:avLst/>
          </a:prstGeom>
        </p:spPr>
      </p:pic>
      <p:sp>
        <p:nvSpPr>
          <p:cNvPr id="17" name="Text 0"/>
          <p:cNvSpPr/>
          <p:nvPr/>
        </p:nvSpPr>
        <p:spPr>
          <a:xfrm>
            <a:off x="1968401" y="495300"/>
            <a:ext cx="990606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36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Frekvencia példák gyakorlatban</a:t>
            </a:r>
            <a:endParaRPr lang="en-US" sz="3600" dirty="0"/>
          </a:p>
        </p:txBody>
      </p:sp>
      <p:sp>
        <p:nvSpPr>
          <p:cNvPr id="18" name="Text 1"/>
          <p:cNvSpPr/>
          <p:nvPr/>
        </p:nvSpPr>
        <p:spPr>
          <a:xfrm>
            <a:off x="1551384" y="1485900"/>
            <a:ext cx="10906899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4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FM rádió 100 MHz és 450 MHz adók antennahossz igényeinek összehasonlítása</a:t>
            </a:r>
            <a:endParaRPr lang="en-US" sz="1800" dirty="0"/>
          </a:p>
        </p:txBody>
      </p:sp>
      <p:sp>
        <p:nvSpPr>
          <p:cNvPr id="19" name="Text 2"/>
          <p:cNvSpPr/>
          <p:nvPr/>
        </p:nvSpPr>
        <p:spPr>
          <a:xfrm>
            <a:off x="1444675" y="2495550"/>
            <a:ext cx="3476327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700"/>
              </a:lnSpc>
              <a:buNone/>
            </a:pPr>
            <a:r>
              <a:rPr lang="en-US" sz="225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100 MHz FM rádió</a:t>
            </a:r>
            <a:endParaRPr lang="en-US" sz="2250" dirty="0"/>
          </a:p>
        </p:txBody>
      </p:sp>
      <p:sp>
        <p:nvSpPr>
          <p:cNvPr id="20" name="Text 3"/>
          <p:cNvSpPr/>
          <p:nvPr/>
        </p:nvSpPr>
        <p:spPr>
          <a:xfrm>
            <a:off x="1688306" y="3028950"/>
            <a:ext cx="272034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Alacsonyabb frekvencia</a:t>
            </a:r>
            <a:endParaRPr lang="en-US" sz="1500" dirty="0"/>
          </a:p>
        </p:txBody>
      </p:sp>
      <p:sp>
        <p:nvSpPr>
          <p:cNvPr id="21" name="Text 4"/>
          <p:cNvSpPr/>
          <p:nvPr/>
        </p:nvSpPr>
        <p:spPr>
          <a:xfrm>
            <a:off x="1659880" y="3562350"/>
            <a:ext cx="2582644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Hosszabb antenna kell</a:t>
            </a:r>
            <a:endParaRPr lang="en-US" sz="1500" dirty="0"/>
          </a:p>
        </p:txBody>
      </p:sp>
      <p:sp>
        <p:nvSpPr>
          <p:cNvPr id="22" name="Text 5"/>
          <p:cNvSpPr/>
          <p:nvPr/>
        </p:nvSpPr>
        <p:spPr>
          <a:xfrm>
            <a:off x="4938713" y="3810000"/>
            <a:ext cx="2619226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1E3A8A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frekvencia ↑ → hullámhossz ↓</a:t>
            </a:r>
            <a:endParaRPr lang="en-US" sz="1200" dirty="0"/>
          </a:p>
        </p:txBody>
      </p:sp>
      <p:sp>
        <p:nvSpPr>
          <p:cNvPr id="23" name="Text 6"/>
          <p:cNvSpPr/>
          <p:nvPr/>
        </p:nvSpPr>
        <p:spPr>
          <a:xfrm>
            <a:off x="8801993" y="2495550"/>
            <a:ext cx="2494776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700"/>
              </a:lnSpc>
              <a:buNone/>
            </a:pPr>
            <a:r>
              <a:rPr lang="en-US" sz="225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450 MHz adó</a:t>
            </a:r>
            <a:endParaRPr lang="en-US" sz="2250" dirty="0"/>
          </a:p>
        </p:txBody>
      </p:sp>
      <p:sp>
        <p:nvSpPr>
          <p:cNvPr id="24" name="Text 7"/>
          <p:cNvSpPr/>
          <p:nvPr/>
        </p:nvSpPr>
        <p:spPr>
          <a:xfrm>
            <a:off x="8754517" y="3028950"/>
            <a:ext cx="2437269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Magasabb frekvencia</a:t>
            </a:r>
            <a:endParaRPr lang="en-US" sz="1500" dirty="0"/>
          </a:p>
        </p:txBody>
      </p:sp>
      <p:sp>
        <p:nvSpPr>
          <p:cNvPr id="25" name="Text 8"/>
          <p:cNvSpPr/>
          <p:nvPr/>
        </p:nvSpPr>
        <p:spPr>
          <a:xfrm>
            <a:off x="8623697" y="3562350"/>
            <a:ext cx="25456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Rövidebb antenna kell</a:t>
            </a:r>
            <a:endParaRPr lang="en-US" sz="1500" dirty="0"/>
          </a:p>
        </p:txBody>
      </p:sp>
      <p:sp>
        <p:nvSpPr>
          <p:cNvPr id="26" name="Text 9"/>
          <p:cNvSpPr/>
          <p:nvPr/>
        </p:nvSpPr>
        <p:spPr>
          <a:xfrm>
            <a:off x="609600" y="5676900"/>
            <a:ext cx="10972800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Az antenna akkor működik a legjobban, ha a hossza a hullámhossz negyede vagy fele. Ahogy nő a frekvencia, csökken a hullámhossz, így kisebb antenna is elegendő.</a:t>
            </a:r>
            <a:endParaRPr lang="en-US" sz="1500" dirty="0"/>
          </a:p>
        </p:txBody>
      </p:sp>
      <p:sp>
        <p:nvSpPr>
          <p:cNvPr id="27" name="Text 10"/>
          <p:cNvSpPr/>
          <p:nvPr/>
        </p:nvSpPr>
        <p:spPr>
          <a:xfrm>
            <a:off x="11511409" y="6438900"/>
            <a:ext cx="359509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6/14</a:t>
            </a:r>
            <a:endParaRPr lang="en-US" sz="10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9531" y="952500"/>
            <a:ext cx="7792938" cy="57150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362200"/>
            <a:ext cx="5334000" cy="1524000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2543175"/>
            <a:ext cx="257175" cy="228600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4038600"/>
            <a:ext cx="5334000" cy="1257300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" y="4219575"/>
            <a:ext cx="228600" cy="228600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03927" y="1752600"/>
            <a:ext cx="57150" cy="1524000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81481" y="2514600"/>
            <a:ext cx="57150" cy="762000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66049" y="4267200"/>
            <a:ext cx="190500" cy="762000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51799" y="4219575"/>
            <a:ext cx="190500" cy="809625"/>
          </a:xfrm>
          <a:prstGeom prst="rect">
            <a:avLst/>
          </a:prstGeom>
        </p:spPr>
      </p:pic>
      <p:pic>
        <p:nvPicPr>
          <p:cNvPr id="12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537549" y="4171950"/>
            <a:ext cx="190500" cy="857250"/>
          </a:xfrm>
          <a:prstGeom prst="rect">
            <a:avLst/>
          </a:prstGeom>
        </p:spPr>
      </p:pic>
      <p:pic>
        <p:nvPicPr>
          <p:cNvPr id="13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823299" y="4219575"/>
            <a:ext cx="190500" cy="809625"/>
          </a:xfrm>
          <a:prstGeom prst="rect">
            <a:avLst/>
          </a:prstGeom>
        </p:spPr>
      </p:pic>
      <p:pic>
        <p:nvPicPr>
          <p:cNvPr id="14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109049" y="4267200"/>
            <a:ext cx="190500" cy="762000"/>
          </a:xfrm>
          <a:prstGeom prst="rect">
            <a:avLst/>
          </a:prstGeom>
        </p:spPr>
      </p:pic>
      <p:pic>
        <p:nvPicPr>
          <p:cNvPr id="15" name="Image 13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394799" y="4314825"/>
            <a:ext cx="190500" cy="714375"/>
          </a:xfrm>
          <a:prstGeom prst="rect">
            <a:avLst/>
          </a:prstGeom>
        </p:spPr>
      </p:pic>
      <p:pic>
        <p:nvPicPr>
          <p:cNvPr id="16" name="Image 14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680549" y="4267200"/>
            <a:ext cx="190500" cy="762000"/>
          </a:xfrm>
          <a:prstGeom prst="rect">
            <a:avLst/>
          </a:prstGeom>
        </p:spPr>
      </p:pic>
      <p:pic>
        <p:nvPicPr>
          <p:cNvPr id="17" name="Image 15" descr="preencoded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966299" y="4219575"/>
            <a:ext cx="190500" cy="809625"/>
          </a:xfrm>
          <a:prstGeom prst="rect">
            <a:avLst/>
          </a:prstGeom>
        </p:spPr>
      </p:pic>
      <p:pic>
        <p:nvPicPr>
          <p:cNvPr id="18" name="Image 16" descr="preencoded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252049" y="4171950"/>
            <a:ext cx="190500" cy="857250"/>
          </a:xfrm>
          <a:prstGeom prst="rect">
            <a:avLst/>
          </a:prstGeom>
        </p:spPr>
      </p:pic>
      <p:pic>
        <p:nvPicPr>
          <p:cNvPr id="19" name="Image 17" descr="preencoded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537799" y="4219575"/>
            <a:ext cx="190500" cy="809625"/>
          </a:xfrm>
          <a:prstGeom prst="rect">
            <a:avLst/>
          </a:prstGeom>
        </p:spPr>
      </p:pic>
      <p:pic>
        <p:nvPicPr>
          <p:cNvPr id="20" name="Image 18" descr="preencoded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823549" y="4267200"/>
            <a:ext cx="190500" cy="762000"/>
          </a:xfrm>
          <a:prstGeom prst="rect">
            <a:avLst/>
          </a:prstGeom>
        </p:spPr>
      </p:pic>
      <p:pic>
        <p:nvPicPr>
          <p:cNvPr id="21" name="Image 19" descr="preencoded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805166" y="5524500"/>
            <a:ext cx="190500" cy="381000"/>
          </a:xfrm>
          <a:prstGeom prst="rect">
            <a:avLst/>
          </a:prstGeom>
        </p:spPr>
      </p:pic>
      <p:pic>
        <p:nvPicPr>
          <p:cNvPr id="22" name="Image 20" descr="preencoded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090916" y="5572125"/>
            <a:ext cx="190500" cy="333375"/>
          </a:xfrm>
          <a:prstGeom prst="rect">
            <a:avLst/>
          </a:prstGeom>
        </p:spPr>
      </p:pic>
      <p:pic>
        <p:nvPicPr>
          <p:cNvPr id="23" name="Image 21" descr="preencoded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7376666" y="5619750"/>
            <a:ext cx="190500" cy="285750"/>
          </a:xfrm>
          <a:prstGeom prst="rect">
            <a:avLst/>
          </a:prstGeom>
        </p:spPr>
      </p:pic>
      <p:pic>
        <p:nvPicPr>
          <p:cNvPr id="24" name="Image 22" descr="preencoded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662416" y="5572125"/>
            <a:ext cx="190500" cy="333375"/>
          </a:xfrm>
          <a:prstGeom prst="rect">
            <a:avLst/>
          </a:prstGeom>
        </p:spPr>
      </p:pic>
      <p:pic>
        <p:nvPicPr>
          <p:cNvPr id="25" name="Image 23" descr="preencoded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7948166" y="5524500"/>
            <a:ext cx="190500" cy="381000"/>
          </a:xfrm>
          <a:prstGeom prst="rect">
            <a:avLst/>
          </a:prstGeom>
        </p:spPr>
      </p:pic>
      <p:pic>
        <p:nvPicPr>
          <p:cNvPr id="26" name="Image 24" descr="preencoded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8233916" y="5619750"/>
            <a:ext cx="190500" cy="285750"/>
          </a:xfrm>
          <a:prstGeom prst="rect">
            <a:avLst/>
          </a:prstGeom>
        </p:spPr>
      </p:pic>
      <p:pic>
        <p:nvPicPr>
          <p:cNvPr id="27" name="Image 25" descr="preencoded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8519666" y="5715000"/>
            <a:ext cx="190500" cy="190500"/>
          </a:xfrm>
          <a:prstGeom prst="rect">
            <a:avLst/>
          </a:prstGeom>
        </p:spPr>
      </p:pic>
      <p:pic>
        <p:nvPicPr>
          <p:cNvPr id="28" name="Image 26" descr="preencoded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8805416" y="5762625"/>
            <a:ext cx="190500" cy="142875"/>
          </a:xfrm>
          <a:prstGeom prst="rect">
            <a:avLst/>
          </a:prstGeom>
        </p:spPr>
      </p:pic>
      <p:pic>
        <p:nvPicPr>
          <p:cNvPr id="29" name="Image 27" descr="preencoded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9091166" y="5715000"/>
            <a:ext cx="190500" cy="190500"/>
          </a:xfrm>
          <a:prstGeom prst="rect">
            <a:avLst/>
          </a:prstGeom>
        </p:spPr>
      </p:pic>
      <p:pic>
        <p:nvPicPr>
          <p:cNvPr id="30" name="Image 28" descr="preencoded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9376916" y="5667375"/>
            <a:ext cx="190500" cy="238125"/>
          </a:xfrm>
          <a:prstGeom prst="rect">
            <a:avLst/>
          </a:prstGeom>
        </p:spPr>
      </p:pic>
      <p:pic>
        <p:nvPicPr>
          <p:cNvPr id="31" name="Image 29" descr="preencoded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9662666" y="5619750"/>
            <a:ext cx="190500" cy="285750"/>
          </a:xfrm>
          <a:prstGeom prst="rect">
            <a:avLst/>
          </a:prstGeom>
        </p:spPr>
      </p:pic>
      <p:sp>
        <p:nvSpPr>
          <p:cNvPr id="32" name="Text 0"/>
          <p:cNvSpPr/>
          <p:nvPr/>
        </p:nvSpPr>
        <p:spPr>
          <a:xfrm>
            <a:off x="2199531" y="952500"/>
            <a:ext cx="9351526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36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Hosszú antenna demonstráció</a:t>
            </a:r>
            <a:endParaRPr lang="en-US" sz="3600" dirty="0"/>
          </a:p>
        </p:txBody>
      </p:sp>
      <p:sp>
        <p:nvSpPr>
          <p:cNvPr id="33" name="Text 1"/>
          <p:cNvSpPr/>
          <p:nvPr/>
        </p:nvSpPr>
        <p:spPr>
          <a:xfrm>
            <a:off x="981075" y="2514600"/>
            <a:ext cx="50292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FDE04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Hosszabb antenna</a:t>
            </a:r>
            <a:endParaRPr lang="en-US" sz="1800" dirty="0"/>
          </a:p>
        </p:txBody>
      </p:sp>
      <p:sp>
        <p:nvSpPr>
          <p:cNvPr id="34" name="Text 2"/>
          <p:cNvSpPr/>
          <p:nvPr/>
        </p:nvSpPr>
        <p:spPr>
          <a:xfrm>
            <a:off x="609600" y="2895600"/>
            <a:ext cx="5029200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Most nézzétek meg, mi történik a jel erősségével ezzel a hosszabb antennával.</a:t>
            </a:r>
            <a:endParaRPr lang="en-US" sz="1350" dirty="0"/>
          </a:p>
        </p:txBody>
      </p:sp>
      <p:sp>
        <p:nvSpPr>
          <p:cNvPr id="35" name="Text 3"/>
          <p:cNvSpPr/>
          <p:nvPr/>
        </p:nvSpPr>
        <p:spPr>
          <a:xfrm>
            <a:off x="609600" y="3467100"/>
            <a:ext cx="603504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FEF08A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 kijelzőn látszik, hogy a jel erősebb, stabilabb.</a:t>
            </a:r>
            <a:endParaRPr lang="en-US" sz="1350" dirty="0"/>
          </a:p>
        </p:txBody>
      </p:sp>
      <p:sp>
        <p:nvSpPr>
          <p:cNvPr id="36" name="Text 4"/>
          <p:cNvSpPr/>
          <p:nvPr/>
        </p:nvSpPr>
        <p:spPr>
          <a:xfrm>
            <a:off x="952500" y="4191000"/>
            <a:ext cx="50292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FDE04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Antenna cseréje</a:t>
            </a:r>
            <a:endParaRPr lang="en-US" sz="1800" dirty="0"/>
          </a:p>
        </p:txBody>
      </p:sp>
      <p:sp>
        <p:nvSpPr>
          <p:cNvPr id="37" name="Text 5"/>
          <p:cNvSpPr/>
          <p:nvPr/>
        </p:nvSpPr>
        <p:spPr>
          <a:xfrm>
            <a:off x="609600" y="4572000"/>
            <a:ext cx="603504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Most rövidebb antennával próbáljuk meg ugyanazt.</a:t>
            </a:r>
            <a:endParaRPr lang="en-US" sz="1350" dirty="0"/>
          </a:p>
        </p:txBody>
      </p:sp>
      <p:sp>
        <p:nvSpPr>
          <p:cNvPr id="38" name="Text 6"/>
          <p:cNvSpPr/>
          <p:nvPr/>
        </p:nvSpPr>
        <p:spPr>
          <a:xfrm>
            <a:off x="609600" y="4876800"/>
            <a:ext cx="603504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FCA5A5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Látjátok, hogy a jel gyengül, néhol eltűnik.</a:t>
            </a:r>
            <a:endParaRPr lang="en-US" sz="1350" dirty="0"/>
          </a:p>
        </p:txBody>
      </p:sp>
      <p:sp>
        <p:nvSpPr>
          <p:cNvPr id="39" name="Text 7"/>
          <p:cNvSpPr/>
          <p:nvPr/>
        </p:nvSpPr>
        <p:spPr>
          <a:xfrm>
            <a:off x="6642646" y="3352800"/>
            <a:ext cx="2375833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FDE04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Hosszabb antenna</a:t>
            </a:r>
            <a:endParaRPr lang="en-US" sz="1500" dirty="0"/>
          </a:p>
        </p:txBody>
      </p:sp>
      <p:sp>
        <p:nvSpPr>
          <p:cNvPr id="40" name="Text 8"/>
          <p:cNvSpPr/>
          <p:nvPr/>
        </p:nvSpPr>
        <p:spPr>
          <a:xfrm>
            <a:off x="9232106" y="3352800"/>
            <a:ext cx="2347079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FCA5A5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Rövidebb antenna</a:t>
            </a:r>
            <a:endParaRPr lang="en-US" sz="1500" dirty="0"/>
          </a:p>
        </p:txBody>
      </p:sp>
      <p:sp>
        <p:nvSpPr>
          <p:cNvPr id="41" name="Text 9"/>
          <p:cNvSpPr/>
          <p:nvPr/>
        </p:nvSpPr>
        <p:spPr>
          <a:xfrm>
            <a:off x="5532120" y="3848100"/>
            <a:ext cx="676656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Jel erősség vizualizáció</a:t>
            </a:r>
            <a:endParaRPr lang="en-US" sz="1800" dirty="0"/>
          </a:p>
        </p:txBody>
      </p:sp>
      <p:sp>
        <p:nvSpPr>
          <p:cNvPr id="42" name="Text 10"/>
          <p:cNvSpPr/>
          <p:nvPr/>
        </p:nvSpPr>
        <p:spPr>
          <a:xfrm>
            <a:off x="10214074" y="4514850"/>
            <a:ext cx="837783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Erős jel</a:t>
            </a:r>
            <a:endParaRPr lang="en-US" sz="1500" dirty="0"/>
          </a:p>
        </p:txBody>
      </p:sp>
      <p:sp>
        <p:nvSpPr>
          <p:cNvPr id="43" name="Text 11"/>
          <p:cNvSpPr/>
          <p:nvPr/>
        </p:nvSpPr>
        <p:spPr>
          <a:xfrm>
            <a:off x="10053191" y="5391150"/>
            <a:ext cx="1224082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Gyenge jel</a:t>
            </a:r>
            <a:endParaRPr lang="en-US" sz="1500" dirty="0"/>
          </a:p>
        </p:txBody>
      </p:sp>
      <p:sp>
        <p:nvSpPr>
          <p:cNvPr id="44" name="Text 12"/>
          <p:cNvSpPr/>
          <p:nvPr/>
        </p:nvSpPr>
        <p:spPr>
          <a:xfrm>
            <a:off x="11511409" y="6438900"/>
            <a:ext cx="359509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7/14</a:t>
            </a:r>
            <a:endParaRPr lang="en-US" sz="10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1668" y="457200"/>
            <a:ext cx="7408515" cy="60960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8500" y="2705100"/>
            <a:ext cx="76200" cy="1524000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0" y="4267200"/>
            <a:ext cx="457200" cy="152400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24100" y="1981200"/>
            <a:ext cx="1905000" cy="1143000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1504950"/>
            <a:ext cx="5638800" cy="3200400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00800" y="1838325"/>
            <a:ext cx="228600" cy="228600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00800" y="2381250"/>
            <a:ext cx="133350" cy="171450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00800" y="2800350"/>
            <a:ext cx="219075" cy="171450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00800" y="3219450"/>
            <a:ext cx="219075" cy="171450"/>
          </a:xfrm>
          <a:prstGeom prst="rect">
            <a:avLst/>
          </a:prstGeom>
        </p:spPr>
      </p:pic>
      <p:pic>
        <p:nvPicPr>
          <p:cNvPr id="12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00800" y="3905250"/>
            <a:ext cx="171450" cy="171450"/>
          </a:xfrm>
          <a:prstGeom prst="rect">
            <a:avLst/>
          </a:prstGeom>
        </p:spPr>
      </p:pic>
      <p:sp>
        <p:nvSpPr>
          <p:cNvPr id="13" name="Text 0"/>
          <p:cNvSpPr/>
          <p:nvPr/>
        </p:nvSpPr>
        <p:spPr>
          <a:xfrm>
            <a:off x="2391668" y="457200"/>
            <a:ext cx="8890218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36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Rövid antenna demonstráció</a:t>
            </a:r>
            <a:endParaRPr lang="en-US" sz="3600" dirty="0"/>
          </a:p>
        </p:txBody>
      </p:sp>
      <p:sp>
        <p:nvSpPr>
          <p:cNvPr id="14" name="Text 1"/>
          <p:cNvSpPr/>
          <p:nvPr/>
        </p:nvSpPr>
        <p:spPr>
          <a:xfrm>
            <a:off x="1578546" y="4572000"/>
            <a:ext cx="339596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Rövidebb antenna használata</a:t>
            </a:r>
            <a:endParaRPr lang="en-US" sz="1500" dirty="0"/>
          </a:p>
        </p:txBody>
      </p:sp>
      <p:sp>
        <p:nvSpPr>
          <p:cNvPr id="15" name="Text 2"/>
          <p:cNvSpPr/>
          <p:nvPr/>
        </p:nvSpPr>
        <p:spPr>
          <a:xfrm>
            <a:off x="6705600" y="1809750"/>
            <a:ext cx="603504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FACC15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Fontos megfigyelések:</a:t>
            </a:r>
            <a:endParaRPr lang="en-US" sz="1800" dirty="0"/>
          </a:p>
        </p:txBody>
      </p:sp>
      <p:sp>
        <p:nvSpPr>
          <p:cNvPr id="16" name="Text 3"/>
          <p:cNvSpPr/>
          <p:nvPr/>
        </p:nvSpPr>
        <p:spPr>
          <a:xfrm>
            <a:off x="6648450" y="2343150"/>
            <a:ext cx="4130873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 jel </a:t>
            </a:r>
            <a:pPr algn="l" indent="0" marL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F8717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gyengül</a:t>
            </a:r>
            <a:pPr algn="l"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a rövidebb antenna miatt</a:t>
            </a:r>
            <a:endParaRPr lang="en-US" sz="1350" dirty="0"/>
          </a:p>
        </p:txBody>
      </p:sp>
      <p:sp>
        <p:nvSpPr>
          <p:cNvPr id="17" name="Text 4"/>
          <p:cNvSpPr/>
          <p:nvPr/>
        </p:nvSpPr>
        <p:spPr>
          <a:xfrm>
            <a:off x="6734175" y="2762250"/>
            <a:ext cx="2843748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Néhol a jel </a:t>
            </a:r>
            <a:pPr algn="l" indent="0" marL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F8717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eltűnik</a:t>
            </a:r>
            <a:pPr algn="l"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teljesen</a:t>
            </a:r>
            <a:endParaRPr lang="en-US" sz="1350" dirty="0"/>
          </a:p>
        </p:txBody>
      </p:sp>
      <p:sp>
        <p:nvSpPr>
          <p:cNvPr id="18" name="Text 5"/>
          <p:cNvSpPr/>
          <p:nvPr/>
        </p:nvSpPr>
        <p:spPr>
          <a:xfrm>
            <a:off x="6734175" y="3181350"/>
            <a:ext cx="4695825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Ez mutatja, hogy az antenna hossza </a:t>
            </a:r>
            <a:pPr algn="l" indent="0" marL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FACC15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nem illik</a:t>
            </a:r>
            <a:pPr algn="l"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a hullámhosszhoz</a:t>
            </a:r>
            <a:endParaRPr lang="en-US" sz="1350" dirty="0"/>
          </a:p>
        </p:txBody>
      </p:sp>
      <p:sp>
        <p:nvSpPr>
          <p:cNvPr id="19" name="Text 6"/>
          <p:cNvSpPr/>
          <p:nvPr/>
        </p:nvSpPr>
        <p:spPr>
          <a:xfrm>
            <a:off x="6686550" y="3867150"/>
            <a:ext cx="4743450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 vétel minősége </a:t>
            </a:r>
            <a:pPr algn="l" indent="0" marL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F8717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romlik</a:t>
            </a:r>
            <a:pPr algn="l"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, ha az antenna nem a megfelelő hosszú</a:t>
            </a:r>
            <a:endParaRPr lang="en-US" sz="1350" dirty="0"/>
          </a:p>
        </p:txBody>
      </p:sp>
      <p:sp>
        <p:nvSpPr>
          <p:cNvPr id="20" name="Text 7"/>
          <p:cNvSpPr/>
          <p:nvPr/>
        </p:nvSpPr>
        <p:spPr>
          <a:xfrm>
            <a:off x="2100516" y="5067300"/>
            <a:ext cx="799082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200" i="1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"Ez jól mutatja, hogy ha az antenna hossza nem illik a hullámhosszhoz, romlik a vétel."</a:t>
            </a:r>
            <a:endParaRPr lang="en-US" sz="1200" dirty="0"/>
          </a:p>
        </p:txBody>
      </p:sp>
      <p:sp>
        <p:nvSpPr>
          <p:cNvPr id="21" name="Text 8"/>
          <p:cNvSpPr/>
          <p:nvPr/>
        </p:nvSpPr>
        <p:spPr>
          <a:xfrm>
            <a:off x="11511409" y="6438900"/>
            <a:ext cx="359509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8/14</a:t>
            </a:r>
            <a:endParaRPr lang="en-US" sz="10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9552" y="457200"/>
            <a:ext cx="6032748" cy="60960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8175" y="1447800"/>
            <a:ext cx="57150" cy="1143000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9500" y="2743200"/>
            <a:ext cx="1714500" cy="952500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89113" y="3238500"/>
            <a:ext cx="28575" cy="152400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55788" y="3200400"/>
            <a:ext cx="28575" cy="228600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22463" y="3162300"/>
            <a:ext cx="28575" cy="304800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89138" y="3124200"/>
            <a:ext cx="28575" cy="381000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55813" y="3200400"/>
            <a:ext cx="28575" cy="228600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00994" y="3571875"/>
            <a:ext cx="114300" cy="114300"/>
          </a:xfrm>
          <a:prstGeom prst="rect">
            <a:avLst/>
          </a:prstGeom>
        </p:spPr>
      </p:pic>
      <p:pic>
        <p:nvPicPr>
          <p:cNvPr id="12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89682" y="4029075"/>
            <a:ext cx="171450" cy="171450"/>
          </a:xfrm>
          <a:prstGeom prst="rect">
            <a:avLst/>
          </a:prstGeom>
        </p:spPr>
      </p:pic>
      <p:pic>
        <p:nvPicPr>
          <p:cNvPr id="13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838825" y="1861245"/>
            <a:ext cx="514350" cy="457200"/>
          </a:xfrm>
          <a:prstGeom prst="rect">
            <a:avLst/>
          </a:prstGeom>
        </p:spPr>
      </p:pic>
      <p:pic>
        <p:nvPicPr>
          <p:cNvPr id="14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216450" y="2566095"/>
            <a:ext cx="3759101" cy="1135261"/>
          </a:xfrm>
          <a:prstGeom prst="rect">
            <a:avLst/>
          </a:prstGeom>
        </p:spPr>
      </p:pic>
      <p:pic>
        <p:nvPicPr>
          <p:cNvPr id="15" name="Image 13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730353" y="3876675"/>
            <a:ext cx="171450" cy="171450"/>
          </a:xfrm>
          <a:prstGeom prst="rect">
            <a:avLst/>
          </a:prstGeom>
        </p:spPr>
      </p:pic>
      <p:pic>
        <p:nvPicPr>
          <p:cNvPr id="16" name="Image 14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975699" y="1466850"/>
            <a:ext cx="3759101" cy="3048000"/>
          </a:xfrm>
          <a:prstGeom prst="rect">
            <a:avLst/>
          </a:prstGeom>
        </p:spPr>
      </p:pic>
      <p:pic>
        <p:nvPicPr>
          <p:cNvPr id="17" name="Image 15" descr="preencoded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204299" y="1724025"/>
            <a:ext cx="228600" cy="228600"/>
          </a:xfrm>
          <a:prstGeom prst="rect">
            <a:avLst/>
          </a:prstGeom>
        </p:spPr>
      </p:pic>
      <p:pic>
        <p:nvPicPr>
          <p:cNvPr id="18" name="Image 16" descr="preencoded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204299" y="2495550"/>
            <a:ext cx="133350" cy="152400"/>
          </a:xfrm>
          <a:prstGeom prst="rect">
            <a:avLst/>
          </a:prstGeom>
        </p:spPr>
      </p:pic>
      <p:pic>
        <p:nvPicPr>
          <p:cNvPr id="19" name="Image 17" descr="preencoded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204299" y="2876550"/>
            <a:ext cx="114300" cy="152400"/>
          </a:xfrm>
          <a:prstGeom prst="rect">
            <a:avLst/>
          </a:prstGeom>
        </p:spPr>
      </p:pic>
      <p:pic>
        <p:nvPicPr>
          <p:cNvPr id="20" name="Image 18" descr="preencoded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204299" y="3257550"/>
            <a:ext cx="114300" cy="152400"/>
          </a:xfrm>
          <a:prstGeom prst="rect">
            <a:avLst/>
          </a:prstGeom>
        </p:spPr>
      </p:pic>
      <p:pic>
        <p:nvPicPr>
          <p:cNvPr id="21" name="Image 19" descr="preencoded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204299" y="3676650"/>
            <a:ext cx="3301901" cy="609600"/>
          </a:xfrm>
          <a:prstGeom prst="rect">
            <a:avLst/>
          </a:prstGeom>
        </p:spPr>
      </p:pic>
      <p:pic>
        <p:nvPicPr>
          <p:cNvPr id="22" name="Image 20" descr="preencoded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318599" y="3810000"/>
            <a:ext cx="104775" cy="133350"/>
          </a:xfrm>
          <a:prstGeom prst="rect">
            <a:avLst/>
          </a:prstGeom>
        </p:spPr>
      </p:pic>
      <p:sp>
        <p:nvSpPr>
          <p:cNvPr id="23" name="Text 0"/>
          <p:cNvSpPr/>
          <p:nvPr/>
        </p:nvSpPr>
        <p:spPr>
          <a:xfrm>
            <a:off x="3079552" y="457200"/>
            <a:ext cx="7239298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36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Élő rádiójel behangolás</a:t>
            </a:r>
            <a:endParaRPr lang="en-US" sz="3600" dirty="0"/>
          </a:p>
        </p:txBody>
      </p:sp>
      <p:sp>
        <p:nvSpPr>
          <p:cNvPr id="24" name="Text 1"/>
          <p:cNvSpPr/>
          <p:nvPr/>
        </p:nvSpPr>
        <p:spPr>
          <a:xfrm>
            <a:off x="1945035" y="2733675"/>
            <a:ext cx="94011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700"/>
              </a:lnSpc>
              <a:buNone/>
            </a:pPr>
            <a:r>
              <a:rPr lang="en-US" sz="1800" spc="120" kern="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103.7</a:t>
            </a:r>
            <a:endParaRPr lang="en-US" sz="1800" dirty="0"/>
          </a:p>
        </p:txBody>
      </p:sp>
      <p:sp>
        <p:nvSpPr>
          <p:cNvPr id="25" name="Text 2"/>
          <p:cNvSpPr/>
          <p:nvPr/>
        </p:nvSpPr>
        <p:spPr>
          <a:xfrm>
            <a:off x="2141607" y="3562350"/>
            <a:ext cx="579001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1200"/>
              </a:lnSpc>
              <a:buNone/>
            </a:pPr>
            <a:r>
              <a:rPr lang="en-US" sz="90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Élő adás</a:t>
            </a:r>
            <a:endParaRPr lang="en-US" sz="900" dirty="0"/>
          </a:p>
        </p:txBody>
      </p:sp>
      <p:sp>
        <p:nvSpPr>
          <p:cNvPr id="26" name="Text 3"/>
          <p:cNvSpPr/>
          <p:nvPr/>
        </p:nvSpPr>
        <p:spPr>
          <a:xfrm>
            <a:off x="457200" y="4000500"/>
            <a:ext cx="3759101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Valós FM vagy amatőr frekvencia behangolása</a:t>
            </a:r>
            <a:endParaRPr lang="en-US" sz="1350" dirty="0"/>
          </a:p>
        </p:txBody>
      </p:sp>
      <p:sp>
        <p:nvSpPr>
          <p:cNvPr id="27" name="Text 4"/>
          <p:cNvSpPr/>
          <p:nvPr/>
        </p:nvSpPr>
        <p:spPr>
          <a:xfrm>
            <a:off x="4457239" y="3848100"/>
            <a:ext cx="3277374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Antenna pozíció változtatása</a:t>
            </a:r>
            <a:endParaRPr lang="en-US" sz="1350" dirty="0"/>
          </a:p>
        </p:txBody>
      </p:sp>
      <p:sp>
        <p:nvSpPr>
          <p:cNvPr id="28" name="Text 5"/>
          <p:cNvSpPr/>
          <p:nvPr/>
        </p:nvSpPr>
        <p:spPr>
          <a:xfrm>
            <a:off x="8509099" y="1695450"/>
            <a:ext cx="3301901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FACC15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Antenna pozíció hatása</a:t>
            </a:r>
            <a:endParaRPr lang="en-US" sz="1800" dirty="0"/>
          </a:p>
        </p:txBody>
      </p:sp>
      <p:sp>
        <p:nvSpPr>
          <p:cNvPr id="29" name="Text 6"/>
          <p:cNvSpPr/>
          <p:nvPr/>
        </p:nvSpPr>
        <p:spPr>
          <a:xfrm>
            <a:off x="8451949" y="2457450"/>
            <a:ext cx="2805529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Jobbra döntéssel a jel erősödik</a:t>
            </a:r>
            <a:endParaRPr lang="en-US" sz="1200" dirty="0"/>
          </a:p>
        </p:txBody>
      </p:sp>
      <p:sp>
        <p:nvSpPr>
          <p:cNvPr id="30" name="Text 7"/>
          <p:cNvSpPr/>
          <p:nvPr/>
        </p:nvSpPr>
        <p:spPr>
          <a:xfrm>
            <a:off x="8432899" y="2838450"/>
            <a:ext cx="3383459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Magasabbra emeléssel a jel erősödik</a:t>
            </a:r>
            <a:endParaRPr lang="en-US" sz="1200" dirty="0"/>
          </a:p>
        </p:txBody>
      </p:sp>
      <p:sp>
        <p:nvSpPr>
          <p:cNvPr id="31" name="Text 8"/>
          <p:cNvSpPr/>
          <p:nvPr/>
        </p:nvSpPr>
        <p:spPr>
          <a:xfrm>
            <a:off x="8432899" y="3219450"/>
            <a:ext cx="3565981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Alacsonyabbra emeléssel a jel gyengül</a:t>
            </a:r>
            <a:endParaRPr lang="en-US" sz="1200" dirty="0"/>
          </a:p>
        </p:txBody>
      </p:sp>
      <p:sp>
        <p:nvSpPr>
          <p:cNvPr id="32" name="Text 9"/>
          <p:cNvSpPr/>
          <p:nvPr/>
        </p:nvSpPr>
        <p:spPr>
          <a:xfrm>
            <a:off x="8499574" y="3790950"/>
            <a:ext cx="3073301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Ez ugyanaz a jelenség, ami miatt egy mobiltelefon is érzékeny a térbeli árnyékokra.</a:t>
            </a:r>
            <a:endParaRPr lang="en-US" sz="1050" dirty="0"/>
          </a:p>
        </p:txBody>
      </p:sp>
      <p:sp>
        <p:nvSpPr>
          <p:cNvPr id="33" name="Text 10"/>
          <p:cNvSpPr/>
          <p:nvPr/>
        </p:nvSpPr>
        <p:spPr>
          <a:xfrm>
            <a:off x="11511409" y="6438900"/>
            <a:ext cx="359509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9/14</a:t>
            </a:r>
            <a:endParaRPr lang="en-US" sz="10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2025-11-23T19:15:06Z</dcterms:created>
  <dcterms:modified xsi:type="dcterms:W3CDTF">2025-11-23T19:15:06Z</dcterms:modified>
</cp:coreProperties>
</file>